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32918400"/>
  <p:notesSz cx="9144000" cy="6858000"/>
  <p:defaultTextStyle>
    <a:defPPr>
      <a:defRPr lang="en-US"/>
    </a:defPPr>
    <a:lvl1pPr algn="l" defTabSz="4075113" rtl="0" fontAlgn="base">
      <a:spcBef>
        <a:spcPct val="0"/>
      </a:spcBef>
      <a:spcAft>
        <a:spcPct val="0"/>
      </a:spcAft>
      <a:defRPr sz="8000" kern="1200">
        <a:solidFill>
          <a:schemeClr val="tx1"/>
        </a:solidFill>
        <a:latin typeface="Arial" charset="0"/>
        <a:ea typeface="+mn-ea"/>
        <a:cs typeface="+mn-cs"/>
      </a:defRPr>
    </a:lvl1pPr>
    <a:lvl2pPr marL="2036763" indent="-1579563" algn="l" defTabSz="4075113" rtl="0" fontAlgn="base">
      <a:spcBef>
        <a:spcPct val="0"/>
      </a:spcBef>
      <a:spcAft>
        <a:spcPct val="0"/>
      </a:spcAft>
      <a:defRPr sz="8000" kern="1200">
        <a:solidFill>
          <a:schemeClr val="tx1"/>
        </a:solidFill>
        <a:latin typeface="Arial" charset="0"/>
        <a:ea typeface="+mn-ea"/>
        <a:cs typeface="+mn-cs"/>
      </a:defRPr>
    </a:lvl2pPr>
    <a:lvl3pPr marL="4075113" indent="-3160713" algn="l" defTabSz="4075113" rtl="0" fontAlgn="base">
      <a:spcBef>
        <a:spcPct val="0"/>
      </a:spcBef>
      <a:spcAft>
        <a:spcPct val="0"/>
      </a:spcAft>
      <a:defRPr sz="8000" kern="1200">
        <a:solidFill>
          <a:schemeClr val="tx1"/>
        </a:solidFill>
        <a:latin typeface="Arial" charset="0"/>
        <a:ea typeface="+mn-ea"/>
        <a:cs typeface="+mn-cs"/>
      </a:defRPr>
    </a:lvl3pPr>
    <a:lvl4pPr marL="6111875" indent="-4740275" algn="l" defTabSz="4075113" rtl="0" fontAlgn="base">
      <a:spcBef>
        <a:spcPct val="0"/>
      </a:spcBef>
      <a:spcAft>
        <a:spcPct val="0"/>
      </a:spcAft>
      <a:defRPr sz="8000" kern="1200">
        <a:solidFill>
          <a:schemeClr val="tx1"/>
        </a:solidFill>
        <a:latin typeface="Arial" charset="0"/>
        <a:ea typeface="+mn-ea"/>
        <a:cs typeface="+mn-cs"/>
      </a:defRPr>
    </a:lvl4pPr>
    <a:lvl5pPr marL="8150225" indent="-6321425" algn="l" defTabSz="4075113"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AC800"/>
    <a:srgbClr val="FACB00"/>
    <a:srgbClr val="F4CB00"/>
    <a:srgbClr val="E7CB00"/>
    <a:srgbClr val="DCCB00"/>
    <a:srgbClr val="DCD206"/>
    <a:srgbClr val="FFCB5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5000" autoAdjust="0"/>
  </p:normalViewPr>
  <p:slideViewPr>
    <p:cSldViewPr snapToObjects="1">
      <p:cViewPr>
        <p:scale>
          <a:sx n="30" d="100"/>
          <a:sy n="30" d="100"/>
        </p:scale>
        <p:origin x="360" y="2844"/>
      </p:cViewPr>
      <p:guideLst>
        <p:guide orient="horz" pos="10368"/>
        <p:guide pos="12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0226042"/>
            <a:ext cx="3264408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8653760"/>
            <a:ext cx="26883360" cy="841248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7EB3B1-2DEC-4F12-A6DD-CA2ED1B32F16}" type="datetimeFigureOut">
              <a:rPr lang="en-US"/>
              <a:pPr>
                <a:defRPr/>
              </a:pPr>
              <a:t>2/15/2011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94FBD5-ABD5-4AFB-B271-B353881A01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1AC898-1116-4807-9AD6-75C4E83BC135}" type="datetimeFigureOut">
              <a:rPr lang="en-US"/>
              <a:pPr>
                <a:defRPr/>
              </a:pPr>
              <a:t>2/15/2011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55233F-F26E-4060-9E47-7819CA4D66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941285" y="6324600"/>
            <a:ext cx="36291200"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67675" y="6324600"/>
            <a:ext cx="108233530"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57207A-F39D-41A5-9DF7-8F792BCD52CC}" type="datetimeFigureOut">
              <a:rPr lang="en-US"/>
              <a:pPr>
                <a:defRPr/>
              </a:pPr>
              <a:t>2/15/2011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CB9F69-E62E-4E06-A82F-2032F4C5E4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5BF7A-FD9B-4029-B822-7BCD33DF356B}" type="datetimeFigureOut">
              <a:rPr lang="en-US"/>
              <a:pPr>
                <a:defRPr/>
              </a:pPr>
              <a:t>2/15/2011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038F07-F7C0-41E9-9C19-3A91D31247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1153122"/>
            <a:ext cx="32644080" cy="653796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3952225"/>
            <a:ext cx="32644080" cy="7200898"/>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2AE840-4610-4713-9C5B-1CB3B2D69EAA}" type="datetimeFigureOut">
              <a:rPr lang="en-US"/>
              <a:pPr>
                <a:defRPr/>
              </a:pPr>
              <a:t>2/15/2011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8019C5-48BE-43F8-B058-58E4D90012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7677" y="36865560"/>
            <a:ext cx="72262365" cy="104279702"/>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970122" y="36865560"/>
            <a:ext cx="72262365" cy="104279702"/>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7F3BC6-604B-45F6-9D93-6632625B6E06}" type="datetimeFigureOut">
              <a:rPr lang="en-US"/>
              <a:pPr>
                <a:defRPr/>
              </a:pPr>
              <a:t>2/15/2011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B52633-3FA4-4C46-BE64-BD1DE8C2D6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318262"/>
            <a:ext cx="3456432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7368542"/>
            <a:ext cx="16968790" cy="3070858"/>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1920240" y="10439400"/>
            <a:ext cx="16968790" cy="18966182"/>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7368542"/>
            <a:ext cx="16975455" cy="3070858"/>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19509107" y="10439400"/>
            <a:ext cx="16975455" cy="18966182"/>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C3298F-916A-432A-9126-0877C0810307}" type="datetimeFigureOut">
              <a:rPr lang="en-US"/>
              <a:pPr>
                <a:defRPr/>
              </a:pPr>
              <a:t>2/15/2011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A8057B-1E4C-4766-A1EA-3320C9E301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75026C-4703-411F-8F17-674CC8F1728E}" type="datetimeFigureOut">
              <a:rPr lang="en-US"/>
              <a:pPr>
                <a:defRPr/>
              </a:pPr>
              <a:t>2/15/2011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EFCBCB-7F66-429A-8167-6F78E7B7598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22C207-77FF-4A02-B71A-6AE8E85AFFF1}" type="datetimeFigureOut">
              <a:rPr lang="en-US"/>
              <a:pPr>
                <a:defRPr/>
              </a:pPr>
              <a:t>2/15/2011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642A6E-482C-457A-B048-776FFAB6A5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310640"/>
            <a:ext cx="12634915" cy="557784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015210" y="1310643"/>
            <a:ext cx="21469350" cy="2809494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6888483"/>
            <a:ext cx="12634915" cy="22517102"/>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9DD6F3-6303-4347-8FE6-29C60D000454}" type="datetimeFigureOut">
              <a:rPr lang="en-US"/>
              <a:pPr>
                <a:defRPr/>
              </a:pPr>
              <a:t>2/15/2011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1AE7E4-BBC9-4765-A6F5-4BD4353D91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3042880"/>
            <a:ext cx="23042880" cy="272034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527610" y="2941320"/>
            <a:ext cx="23042880" cy="19751040"/>
          </a:xfrm>
        </p:spPr>
        <p:txBody>
          <a:bodyPr rtlCol="0">
            <a:normAutofit/>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pPr lvl="0"/>
            <a:endParaRPr lang="en-US" noProof="0"/>
          </a:p>
        </p:txBody>
      </p:sp>
      <p:sp>
        <p:nvSpPr>
          <p:cNvPr id="4" name="Text Placeholder 3"/>
          <p:cNvSpPr>
            <a:spLocks noGrp="1"/>
          </p:cNvSpPr>
          <p:nvPr>
            <p:ph type="body" sz="half" idx="2"/>
          </p:nvPr>
        </p:nvSpPr>
        <p:spPr>
          <a:xfrm>
            <a:off x="7527610" y="25763222"/>
            <a:ext cx="23042880" cy="3863338"/>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14D02C-35FE-4347-A8F5-124CEEBA1E81}" type="datetimeFigureOut">
              <a:rPr lang="en-US"/>
              <a:pPr>
                <a:defRPr/>
              </a:pPr>
              <a:t>2/15/2011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D6AFCB-722A-420B-9597-48EA6CE91D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0875" y="1317625"/>
            <a:ext cx="34563050" cy="5486400"/>
          </a:xfrm>
          <a:prstGeom prst="rect">
            <a:avLst/>
          </a:prstGeom>
          <a:noFill/>
          <a:ln w="9525">
            <a:noFill/>
            <a:miter lim="800000"/>
            <a:headEnd/>
            <a:tailEnd/>
          </a:ln>
        </p:spPr>
        <p:txBody>
          <a:bodyPr vert="horz" wrap="square" lIns="407557" tIns="203779" rIns="407557" bIns="20377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920875" y="7680325"/>
            <a:ext cx="34563050" cy="21724938"/>
          </a:xfrm>
          <a:prstGeom prst="rect">
            <a:avLst/>
          </a:prstGeom>
          <a:noFill/>
          <a:ln w="9525">
            <a:noFill/>
            <a:miter lim="800000"/>
            <a:headEnd/>
            <a:tailEnd/>
          </a:ln>
        </p:spPr>
        <p:txBody>
          <a:bodyPr vert="horz" wrap="square" lIns="407557" tIns="203779" rIns="407557" bIns="203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920875" y="30510163"/>
            <a:ext cx="8959850" cy="1752600"/>
          </a:xfrm>
          <a:prstGeom prst="rect">
            <a:avLst/>
          </a:prstGeom>
        </p:spPr>
        <p:txBody>
          <a:bodyPr vert="horz" lIns="407557" tIns="203779" rIns="407557" bIns="203779" rtlCol="0" anchor="ctr"/>
          <a:lstStyle>
            <a:lvl1pPr algn="l" defTabSz="4075572" fontAlgn="auto">
              <a:spcBef>
                <a:spcPts val="0"/>
              </a:spcBef>
              <a:spcAft>
                <a:spcPts val="0"/>
              </a:spcAft>
              <a:defRPr sz="5300" smtClean="0">
                <a:solidFill>
                  <a:schemeClr val="tx1">
                    <a:tint val="75000"/>
                  </a:schemeClr>
                </a:solidFill>
                <a:latin typeface="+mn-lt"/>
              </a:defRPr>
            </a:lvl1pPr>
          </a:lstStyle>
          <a:p>
            <a:pPr>
              <a:defRPr/>
            </a:pPr>
            <a:fld id="{B83CB92A-AC07-44B1-A149-EFC088532B52}" type="datetimeFigureOut">
              <a:rPr lang="en-US"/>
              <a:pPr>
                <a:defRPr/>
              </a:pPr>
              <a:t>2/15/2011</a:t>
            </a:fld>
            <a:endParaRPr lang="en-US"/>
          </a:p>
        </p:txBody>
      </p:sp>
      <p:sp>
        <p:nvSpPr>
          <p:cNvPr id="5" name="Footer Placeholder 4"/>
          <p:cNvSpPr>
            <a:spLocks noGrp="1"/>
          </p:cNvSpPr>
          <p:nvPr>
            <p:ph type="ftr" sz="quarter" idx="3"/>
          </p:nvPr>
        </p:nvSpPr>
        <p:spPr>
          <a:xfrm>
            <a:off x="13122275" y="30510163"/>
            <a:ext cx="12160250" cy="1752600"/>
          </a:xfrm>
          <a:prstGeom prst="rect">
            <a:avLst/>
          </a:prstGeom>
        </p:spPr>
        <p:txBody>
          <a:bodyPr vert="horz" lIns="407557" tIns="203779" rIns="407557" bIns="203779" rtlCol="0" anchor="ctr"/>
          <a:lstStyle>
            <a:lvl1pPr algn="ctr" defTabSz="4075572" fontAlgn="auto">
              <a:spcBef>
                <a:spcPts val="0"/>
              </a:spcBef>
              <a:spcAft>
                <a:spcPts val="0"/>
              </a:spcAft>
              <a:defRPr sz="53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27524075" y="30510163"/>
            <a:ext cx="8959850" cy="1752600"/>
          </a:xfrm>
          <a:prstGeom prst="rect">
            <a:avLst/>
          </a:prstGeom>
        </p:spPr>
        <p:txBody>
          <a:bodyPr vert="horz" lIns="407557" tIns="203779" rIns="407557" bIns="203779" rtlCol="0" anchor="ctr"/>
          <a:lstStyle>
            <a:lvl1pPr algn="r" defTabSz="4075572" fontAlgn="auto">
              <a:spcBef>
                <a:spcPts val="0"/>
              </a:spcBef>
              <a:spcAft>
                <a:spcPts val="0"/>
              </a:spcAft>
              <a:defRPr sz="5300" smtClean="0">
                <a:solidFill>
                  <a:schemeClr val="tx1">
                    <a:tint val="75000"/>
                  </a:schemeClr>
                </a:solidFill>
                <a:latin typeface="+mn-lt"/>
              </a:defRPr>
            </a:lvl1pPr>
          </a:lstStyle>
          <a:p>
            <a:pPr>
              <a:defRPr/>
            </a:pPr>
            <a:fld id="{E789D9F1-B019-4A21-A8EC-33E5AF8591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fontAlgn="base">
        <a:spcBef>
          <a:spcPct val="0"/>
        </a:spcBef>
        <a:spcAft>
          <a:spcPct val="0"/>
        </a:spcAft>
        <a:defRPr sz="19600" kern="1200">
          <a:solidFill>
            <a:schemeClr val="tx1"/>
          </a:solidFill>
          <a:latin typeface="+mj-lt"/>
          <a:ea typeface="+mj-ea"/>
          <a:cs typeface="+mj-cs"/>
        </a:defRPr>
      </a:lvl1pPr>
      <a:lvl2pPr algn="ctr" defTabSz="4075113" rtl="0" fontAlgn="base">
        <a:spcBef>
          <a:spcPct val="0"/>
        </a:spcBef>
        <a:spcAft>
          <a:spcPct val="0"/>
        </a:spcAft>
        <a:defRPr sz="19600">
          <a:solidFill>
            <a:schemeClr val="tx1"/>
          </a:solidFill>
          <a:latin typeface="Calibri" pitchFamily="34" charset="0"/>
        </a:defRPr>
      </a:lvl2pPr>
      <a:lvl3pPr algn="ctr" defTabSz="4075113" rtl="0" fontAlgn="base">
        <a:spcBef>
          <a:spcPct val="0"/>
        </a:spcBef>
        <a:spcAft>
          <a:spcPct val="0"/>
        </a:spcAft>
        <a:defRPr sz="19600">
          <a:solidFill>
            <a:schemeClr val="tx1"/>
          </a:solidFill>
          <a:latin typeface="Calibri" pitchFamily="34" charset="0"/>
        </a:defRPr>
      </a:lvl3pPr>
      <a:lvl4pPr algn="ctr" defTabSz="4075113" rtl="0" fontAlgn="base">
        <a:spcBef>
          <a:spcPct val="0"/>
        </a:spcBef>
        <a:spcAft>
          <a:spcPct val="0"/>
        </a:spcAft>
        <a:defRPr sz="19600">
          <a:solidFill>
            <a:schemeClr val="tx1"/>
          </a:solidFill>
          <a:latin typeface="Calibri" pitchFamily="34" charset="0"/>
        </a:defRPr>
      </a:lvl4pPr>
      <a:lvl5pPr algn="ctr" defTabSz="4075113" rtl="0" fontAlgn="base">
        <a:spcBef>
          <a:spcPct val="0"/>
        </a:spcBef>
        <a:spcAft>
          <a:spcPct val="0"/>
        </a:spcAft>
        <a:defRPr sz="19600">
          <a:solidFill>
            <a:schemeClr val="tx1"/>
          </a:solidFill>
          <a:latin typeface="Calibri" pitchFamily="34" charset="0"/>
        </a:defRPr>
      </a:lvl5pPr>
      <a:lvl6pPr marL="457200" algn="ctr" defTabSz="4075113" rtl="0" fontAlgn="base">
        <a:spcBef>
          <a:spcPct val="0"/>
        </a:spcBef>
        <a:spcAft>
          <a:spcPct val="0"/>
        </a:spcAft>
        <a:defRPr sz="19600">
          <a:solidFill>
            <a:schemeClr val="tx1"/>
          </a:solidFill>
          <a:latin typeface="Calibri" pitchFamily="34" charset="0"/>
        </a:defRPr>
      </a:lvl6pPr>
      <a:lvl7pPr marL="914400" algn="ctr" defTabSz="4075113" rtl="0" fontAlgn="base">
        <a:spcBef>
          <a:spcPct val="0"/>
        </a:spcBef>
        <a:spcAft>
          <a:spcPct val="0"/>
        </a:spcAft>
        <a:defRPr sz="19600">
          <a:solidFill>
            <a:schemeClr val="tx1"/>
          </a:solidFill>
          <a:latin typeface="Calibri" pitchFamily="34" charset="0"/>
        </a:defRPr>
      </a:lvl7pPr>
      <a:lvl8pPr marL="1371600" algn="ctr" defTabSz="4075113" rtl="0" fontAlgn="base">
        <a:spcBef>
          <a:spcPct val="0"/>
        </a:spcBef>
        <a:spcAft>
          <a:spcPct val="0"/>
        </a:spcAft>
        <a:defRPr sz="19600">
          <a:solidFill>
            <a:schemeClr val="tx1"/>
          </a:solidFill>
          <a:latin typeface="Calibri" pitchFamily="34" charset="0"/>
        </a:defRPr>
      </a:lvl8pPr>
      <a:lvl9pPr marL="1828800" algn="ctr" defTabSz="4075113" rtl="0" fontAlgn="base">
        <a:spcBef>
          <a:spcPct val="0"/>
        </a:spcBef>
        <a:spcAft>
          <a:spcPct val="0"/>
        </a:spcAft>
        <a:defRPr sz="19600">
          <a:solidFill>
            <a:schemeClr val="tx1"/>
          </a:solidFill>
          <a:latin typeface="Calibri" pitchFamily="34" charset="0"/>
        </a:defRPr>
      </a:lvl9pPr>
    </p:titleStyle>
    <p:bodyStyle>
      <a:lvl1pPr marL="1527175" indent="-1527175" algn="l" defTabSz="4075113" rtl="0" fontAlgn="base">
        <a:spcBef>
          <a:spcPct val="20000"/>
        </a:spcBef>
        <a:spcAft>
          <a:spcPct val="0"/>
        </a:spcAft>
        <a:buFont typeface="Arial" charset="0"/>
        <a:buChar char="•"/>
        <a:defRPr sz="14300" kern="1200">
          <a:solidFill>
            <a:schemeClr val="tx1"/>
          </a:solidFill>
          <a:latin typeface="+mn-lt"/>
          <a:ea typeface="+mn-ea"/>
          <a:cs typeface="+mn-cs"/>
        </a:defRPr>
      </a:lvl1pPr>
      <a:lvl2pPr marL="3309938" indent="-1273175" algn="l" defTabSz="4075113" rtl="0" fontAlgn="base">
        <a:spcBef>
          <a:spcPct val="20000"/>
        </a:spcBef>
        <a:spcAft>
          <a:spcPct val="0"/>
        </a:spcAft>
        <a:buFont typeface="Arial" charset="0"/>
        <a:buChar char="–"/>
        <a:defRPr sz="12500" kern="1200">
          <a:solidFill>
            <a:schemeClr val="tx1"/>
          </a:solidFill>
          <a:latin typeface="+mn-lt"/>
          <a:ea typeface="+mn-ea"/>
          <a:cs typeface="+mn-cs"/>
        </a:defRPr>
      </a:lvl2pPr>
      <a:lvl3pPr marL="5094288" indent="-1017588" algn="l" defTabSz="4075113" rtl="0" fontAlgn="base">
        <a:spcBef>
          <a:spcPct val="20000"/>
        </a:spcBef>
        <a:spcAft>
          <a:spcPct val="0"/>
        </a:spcAft>
        <a:buFont typeface="Arial" charset="0"/>
        <a:buChar char="•"/>
        <a:defRPr sz="10700" kern="1200">
          <a:solidFill>
            <a:schemeClr val="tx1"/>
          </a:solidFill>
          <a:latin typeface="+mn-lt"/>
          <a:ea typeface="+mn-ea"/>
          <a:cs typeface="+mn-cs"/>
        </a:defRPr>
      </a:lvl3pPr>
      <a:lvl4pPr marL="7131050" indent="-1017588" algn="l" defTabSz="4075113" rtl="0" fontAlgn="base">
        <a:spcBef>
          <a:spcPct val="20000"/>
        </a:spcBef>
        <a:spcAft>
          <a:spcPct val="0"/>
        </a:spcAft>
        <a:buFont typeface="Arial" charset="0"/>
        <a:buChar char="–"/>
        <a:defRPr sz="8900" kern="1200">
          <a:solidFill>
            <a:schemeClr val="tx1"/>
          </a:solidFill>
          <a:latin typeface="+mn-lt"/>
          <a:ea typeface="+mn-ea"/>
          <a:cs typeface="+mn-cs"/>
        </a:defRPr>
      </a:lvl4pPr>
      <a:lvl5pPr marL="9169400" indent="-1017588" algn="l" defTabSz="4075113" rtl="0" fontAlgn="base">
        <a:spcBef>
          <a:spcPct val="20000"/>
        </a:spcBef>
        <a:spcAft>
          <a:spcPct val="0"/>
        </a:spcAft>
        <a:buFont typeface="Arial" charset="0"/>
        <a:buChar char="»"/>
        <a:defRPr sz="8900" kern="1200">
          <a:solidFill>
            <a:schemeClr val="tx1"/>
          </a:solidFill>
          <a:latin typeface="+mn-lt"/>
          <a:ea typeface="+mn-ea"/>
          <a:cs typeface="+mn-cs"/>
        </a:defRPr>
      </a:lvl5pPr>
      <a:lvl6pPr marL="11207824"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45610"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283396"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21182"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914400"/>
            <a:ext cx="38404800" cy="3200400"/>
          </a:xfrm>
          <a:prstGeom prst="rect">
            <a:avLst/>
          </a:prstGeom>
          <a:solidFill>
            <a:srgbClr val="FFCC00"/>
          </a:solidFill>
          <a:ln>
            <a:solidFill>
              <a:srgbClr val="FA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572" fontAlgn="auto">
              <a:spcBef>
                <a:spcPts val="0"/>
              </a:spcBef>
              <a:spcAft>
                <a:spcPts val="0"/>
              </a:spcAft>
              <a:defRPr/>
            </a:pPr>
            <a:endParaRPr lang="en-US" sz="3600"/>
          </a:p>
        </p:txBody>
      </p:sp>
      <p:sp>
        <p:nvSpPr>
          <p:cNvPr id="13314" name="Title 1"/>
          <p:cNvSpPr>
            <a:spLocks noGrp="1"/>
          </p:cNvSpPr>
          <p:nvPr>
            <p:ph type="ctrTitle"/>
          </p:nvPr>
        </p:nvSpPr>
        <p:spPr>
          <a:xfrm>
            <a:off x="0" y="762000"/>
            <a:ext cx="38404800" cy="3475038"/>
          </a:xfrm>
        </p:spPr>
        <p:txBody>
          <a:bodyPr/>
          <a:lstStyle/>
          <a:p>
            <a:r>
              <a:rPr lang="en-US" sz="6000" b="1" smtClean="0">
                <a:latin typeface="Times New Roman" pitchFamily="18" charset="0"/>
                <a:cs typeface="Times New Roman" pitchFamily="18" charset="0"/>
              </a:rPr>
              <a:t>Effect of Opacity of Stimulus in Deployment of Interest in an Interface</a:t>
            </a:r>
            <a:r>
              <a:rPr lang="en-US" sz="6000" smtClean="0">
                <a:latin typeface="Times New Roman" pitchFamily="18" charset="0"/>
                <a:cs typeface="Times New Roman" pitchFamily="18" charset="0"/>
              </a:rPr>
              <a:t/>
            </a:r>
            <a:br>
              <a:rPr lang="en-US" sz="6000" smtClean="0">
                <a:latin typeface="Times New Roman" pitchFamily="18" charset="0"/>
                <a:cs typeface="Times New Roman" pitchFamily="18" charset="0"/>
              </a:rPr>
            </a:br>
            <a:r>
              <a:rPr lang="en-US" sz="6000" smtClean="0">
                <a:latin typeface="Times New Roman" pitchFamily="18" charset="0"/>
                <a:cs typeface="Times New Roman" pitchFamily="18" charset="0"/>
              </a:rPr>
              <a:t>Sujoy Kumar Chowdhury &amp; Jeremiah D. Still</a:t>
            </a:r>
            <a:r>
              <a:rPr lang="en-US" sz="3600" smtClean="0">
                <a:latin typeface="Times New Roman" pitchFamily="18" charset="0"/>
                <a:cs typeface="Times New Roman" pitchFamily="18" charset="0"/>
              </a:rPr>
              <a:t/>
            </a:r>
            <a:br>
              <a:rPr lang="en-US" sz="3600" smtClean="0">
                <a:latin typeface="Times New Roman" pitchFamily="18" charset="0"/>
                <a:cs typeface="Times New Roman" pitchFamily="18" charset="0"/>
              </a:rPr>
            </a:br>
            <a:r>
              <a:rPr lang="en-US" sz="5400" smtClean="0">
                <a:latin typeface="Times New Roman" pitchFamily="18" charset="0"/>
                <a:cs typeface="Times New Roman" pitchFamily="18" charset="0"/>
              </a:rPr>
              <a:t>Missouri Western State University</a:t>
            </a:r>
          </a:p>
        </p:txBody>
      </p:sp>
      <p:sp>
        <p:nvSpPr>
          <p:cNvPr id="4" name="TextBox 3"/>
          <p:cNvSpPr txBox="1"/>
          <p:nvPr/>
        </p:nvSpPr>
        <p:spPr>
          <a:xfrm>
            <a:off x="914400" y="5029200"/>
            <a:ext cx="11887200" cy="16157575"/>
          </a:xfrm>
          <a:prstGeom prst="rect">
            <a:avLst/>
          </a:prstGeom>
          <a:solidFill>
            <a:schemeClr val="bg1"/>
          </a:solidFill>
          <a:ln>
            <a:noFill/>
          </a:ln>
          <a:effectLst>
            <a:outerShdw blurRad="50800" dist="50800" dir="5400000" algn="ctr" rotWithShape="0">
              <a:srgbClr val="000000">
                <a:alpha val="0"/>
              </a:srgbClr>
            </a:outerShdw>
          </a:effectLst>
        </p:spPr>
        <p:txBody>
          <a:bodyPr>
            <a:spAutoFit/>
          </a:bodyPr>
          <a:lstStyle/>
          <a:p>
            <a:pPr algn="ctr" defTabSz="4075572" fontAlgn="auto">
              <a:spcBef>
                <a:spcPts val="0"/>
              </a:spcBef>
              <a:spcAft>
                <a:spcPts val="0"/>
              </a:spcAft>
              <a:defRPr/>
            </a:pPr>
            <a:r>
              <a:rPr lang="en-US" sz="3600" b="1" dirty="0">
                <a:latin typeface="Times New Roman" pitchFamily="18" charset="0"/>
                <a:cs typeface="Times New Roman" pitchFamily="18" charset="0"/>
              </a:rPr>
              <a:t>Introduction</a:t>
            </a:r>
          </a:p>
          <a:p>
            <a:pPr defTabSz="4075572" fontAlgn="auto">
              <a:spcBef>
                <a:spcPts val="0"/>
              </a:spcBef>
              <a:spcAft>
                <a:spcPts val="0"/>
              </a:spcAft>
              <a:defRPr/>
            </a:pPr>
            <a:r>
              <a:rPr lang="en-US" sz="3600" dirty="0">
                <a:latin typeface="Times New Roman" pitchFamily="18" charset="0"/>
                <a:cs typeface="Times New Roman" pitchFamily="18" charset="0"/>
              </a:rPr>
              <a:t>Websites are interfaces with rich visual information. Because of inherent limitation of our visual system, only certain regions in an interface get selected and attended for further cognitive processing. If a region fails to attract attention, it is quickly forgotten. Attention is guided both by bottom-up saliency (visual uniqueness) and top-down interest (semantics) within an interface. </a:t>
            </a:r>
            <a:r>
              <a:rPr lang="en-US" sz="3600" dirty="0" err="1">
                <a:latin typeface="Times New Roman" pitchFamily="18" charset="0"/>
                <a:cs typeface="Times New Roman" pitchFamily="18" charset="0"/>
              </a:rPr>
              <a:t>Masciocchi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Mihalas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Parkhurst</a:t>
            </a:r>
            <a:r>
              <a:rPr lang="en-US" sz="3600" dirty="0">
                <a:latin typeface="Times New Roman" pitchFamily="18" charset="0"/>
                <a:cs typeface="Times New Roman" pitchFamily="18" charset="0"/>
              </a:rPr>
              <a:t> and </a:t>
            </a:r>
            <a:r>
              <a:rPr lang="en-US" sz="3600" dirty="0" err="1">
                <a:latin typeface="Times New Roman" pitchFamily="18" charset="0"/>
                <a:cs typeface="Times New Roman" pitchFamily="18" charset="0"/>
              </a:rPr>
              <a:t>Niebur</a:t>
            </a:r>
            <a:r>
              <a:rPr lang="en-US" sz="3600" dirty="0">
                <a:latin typeface="Times New Roman" pitchFamily="18" charset="0"/>
                <a:cs typeface="Times New Roman" pitchFamily="18" charset="0"/>
              </a:rPr>
              <a:t> (2009) demonstrated that interest within natural and artificial scenes are associated with fixations. In this study we manipulate the availability of top-down information. This is achieved by showing either normal webpage screenshots or by blurring them until text semantics cannot be extracted. </a:t>
            </a:r>
          </a:p>
          <a:p>
            <a:pPr defTabSz="4075572" fontAlgn="auto">
              <a:spcBef>
                <a:spcPts val="0"/>
              </a:spcBef>
              <a:spcAft>
                <a:spcPts val="0"/>
              </a:spcAft>
              <a:defRPr/>
            </a:pPr>
            <a:endParaRPr lang="en-US" sz="3600" dirty="0">
              <a:latin typeface="Times New Roman" pitchFamily="18" charset="0"/>
              <a:cs typeface="Times New Roman" pitchFamily="18" charset="0"/>
            </a:endParaRPr>
          </a:p>
          <a:p>
            <a:pPr defTabSz="4075572" fontAlgn="auto">
              <a:spcBef>
                <a:spcPts val="0"/>
              </a:spcBef>
              <a:spcAft>
                <a:spcPts val="0"/>
              </a:spcAft>
              <a:defRPr/>
            </a:pPr>
            <a:r>
              <a:rPr lang="en-US" sz="3600" dirty="0">
                <a:latin typeface="Times New Roman" pitchFamily="18" charset="0"/>
                <a:cs typeface="Times New Roman" pitchFamily="18" charset="0"/>
              </a:rPr>
              <a:t>The blurring technique can be related to the “squint test” that is prevalent in industry for evaluation of visual layout (c.f., </a:t>
            </a:r>
            <a:r>
              <a:rPr lang="en-US" sz="3600" dirty="0" err="1">
                <a:latin typeface="Times New Roman" pitchFamily="18" charset="0"/>
                <a:cs typeface="Times New Roman" pitchFamily="18" charset="0"/>
              </a:rPr>
              <a:t>Tarasewich</a:t>
            </a:r>
            <a:r>
              <a:rPr lang="en-US" sz="3600" dirty="0">
                <a:latin typeface="Times New Roman" pitchFamily="18" charset="0"/>
                <a:cs typeface="Times New Roman" pitchFamily="18" charset="0"/>
              </a:rPr>
              <a:t> et al, 2005; </a:t>
            </a:r>
            <a:r>
              <a:rPr lang="en-US" sz="3600" dirty="0" err="1">
                <a:latin typeface="Times New Roman" pitchFamily="18" charset="0"/>
                <a:cs typeface="Times New Roman" pitchFamily="18" charset="0"/>
              </a:rPr>
              <a:t>Stompernet</a:t>
            </a:r>
            <a:r>
              <a:rPr lang="en-US" sz="3600" dirty="0">
                <a:latin typeface="Times New Roman" pitchFamily="18" charset="0"/>
                <a:cs typeface="Times New Roman" pitchFamily="18" charset="0"/>
              </a:rPr>
              <a:t> Scrutinizer). Squinting of eyes makes text content unreadable while preserving overall structure in reduced detail (see Figure 1, 2). In a good design, the actionable or important elements are expected to be discernible even when blurred.</a:t>
            </a:r>
          </a:p>
          <a:p>
            <a:pPr defTabSz="4075572" fontAlgn="auto">
              <a:spcBef>
                <a:spcPts val="0"/>
              </a:spcBef>
              <a:spcAft>
                <a:spcPts val="0"/>
              </a:spcAft>
              <a:defRPr/>
            </a:pPr>
            <a:endParaRPr lang="en-US" sz="3600" dirty="0">
              <a:latin typeface="Times New Roman" pitchFamily="18" charset="0"/>
              <a:cs typeface="Times New Roman" pitchFamily="18" charset="0"/>
            </a:endParaRPr>
          </a:p>
          <a:p>
            <a:pPr defTabSz="4075572" fontAlgn="auto">
              <a:spcBef>
                <a:spcPts val="0"/>
              </a:spcBef>
              <a:spcAft>
                <a:spcPts val="0"/>
              </a:spcAft>
              <a:defRPr/>
            </a:pPr>
            <a:r>
              <a:rPr lang="en-US" sz="3600" dirty="0">
                <a:latin typeface="Times New Roman" pitchFamily="18" charset="0"/>
                <a:cs typeface="Times New Roman" pitchFamily="18" charset="0"/>
              </a:rPr>
              <a:t>In this experiment, we are exploring whether the removal of high frequency visual information through blurring affects the deployment </a:t>
            </a:r>
            <a:r>
              <a:rPr lang="en-US" sz="3600">
                <a:latin typeface="Times New Roman" pitchFamily="18" charset="0"/>
                <a:cs typeface="Times New Roman" pitchFamily="18" charset="0"/>
              </a:rPr>
              <a:t>of </a:t>
            </a:r>
            <a:r>
              <a:rPr lang="en-US" sz="3600" smtClean="0">
                <a:latin typeface="Times New Roman" pitchFamily="18" charset="0"/>
                <a:cs typeface="Times New Roman" pitchFamily="18" charset="0"/>
              </a:rPr>
              <a:t>attention </a:t>
            </a:r>
            <a:r>
              <a:rPr lang="en-US" sz="3600" dirty="0">
                <a:latin typeface="Times New Roman" pitchFamily="18" charset="0"/>
                <a:cs typeface="Times New Roman" pitchFamily="18" charset="0"/>
              </a:rPr>
              <a:t>by participants within a webpage. This study attempts to reveal whether locations of interest within webpage screenshots are being driven mostly by visual uniqueness or text semantics.</a:t>
            </a:r>
          </a:p>
        </p:txBody>
      </p:sp>
      <p:sp>
        <p:nvSpPr>
          <p:cNvPr id="13316" name="TextBox 4"/>
          <p:cNvSpPr txBox="1">
            <a:spLocks noChangeArrowheads="1"/>
          </p:cNvSpPr>
          <p:nvPr/>
        </p:nvSpPr>
        <p:spPr bwMode="auto">
          <a:xfrm>
            <a:off x="17830800" y="19311938"/>
            <a:ext cx="7010400" cy="646112"/>
          </a:xfrm>
          <a:prstGeom prst="rect">
            <a:avLst/>
          </a:prstGeom>
          <a:noFill/>
          <a:ln w="9525">
            <a:noFill/>
            <a:miter lim="800000"/>
            <a:headEnd/>
            <a:tailEnd/>
          </a:ln>
        </p:spPr>
        <p:txBody>
          <a:bodyPr>
            <a:spAutoFit/>
          </a:bodyPr>
          <a:lstStyle/>
          <a:p>
            <a:endParaRPr lang="en-US" sz="3600">
              <a:latin typeface="Calibri" pitchFamily="34" charset="0"/>
            </a:endParaRPr>
          </a:p>
        </p:txBody>
      </p:sp>
      <p:sp>
        <p:nvSpPr>
          <p:cNvPr id="13317" name="TextBox 16"/>
          <p:cNvSpPr txBox="1">
            <a:spLocks noChangeArrowheads="1"/>
          </p:cNvSpPr>
          <p:nvPr/>
        </p:nvSpPr>
        <p:spPr bwMode="auto">
          <a:xfrm>
            <a:off x="13258800" y="5029200"/>
            <a:ext cx="11887200" cy="8402638"/>
          </a:xfrm>
          <a:prstGeom prst="rect">
            <a:avLst/>
          </a:prstGeom>
          <a:solidFill>
            <a:schemeClr val="bg1"/>
          </a:solidFill>
          <a:ln w="9525">
            <a:noFill/>
            <a:miter lim="800000"/>
            <a:headEnd/>
            <a:tailEnd/>
          </a:ln>
        </p:spPr>
        <p:txBody>
          <a:bodyPr>
            <a:spAutoFit/>
          </a:bodyPr>
          <a:lstStyle/>
          <a:p>
            <a:pPr algn="ctr"/>
            <a:r>
              <a:rPr lang="en-US" sz="3600" b="1">
                <a:latin typeface="Times New Roman" pitchFamily="18" charset="0"/>
                <a:cs typeface="Times New Roman" pitchFamily="18" charset="0"/>
              </a:rPr>
              <a:t>Method</a:t>
            </a:r>
          </a:p>
          <a:p>
            <a:r>
              <a:rPr lang="en-US" sz="3600" b="1">
                <a:latin typeface="Times New Roman" pitchFamily="18" charset="0"/>
                <a:cs typeface="Times New Roman" pitchFamily="18" charset="0"/>
              </a:rPr>
              <a:t>Participants and Stimuli</a:t>
            </a:r>
          </a:p>
          <a:p>
            <a:r>
              <a:rPr lang="en-US" sz="3600">
                <a:latin typeface="Times New Roman" pitchFamily="18" charset="0"/>
                <a:cs typeface="Times New Roman" pitchFamily="18" charset="0"/>
              </a:rPr>
              <a:t>We collected data from 26 participants (12 males). Each participant viewed a total of 50 images of websites. Half of the images (25) were clear and the rest were blurred. A custom designed desktop application was used for data collection. The sequence of images was randomly assigned.</a:t>
            </a:r>
          </a:p>
          <a:p>
            <a:endParaRPr lang="en-US" sz="3600">
              <a:latin typeface="Times New Roman" pitchFamily="18" charset="0"/>
              <a:cs typeface="Times New Roman" pitchFamily="18" charset="0"/>
            </a:endParaRPr>
          </a:p>
          <a:p>
            <a:r>
              <a:rPr lang="en-US" sz="3600" b="1">
                <a:latin typeface="Times New Roman" pitchFamily="18" charset="0"/>
                <a:cs typeface="Times New Roman" pitchFamily="18" charset="0"/>
              </a:rPr>
              <a:t>Procedure</a:t>
            </a:r>
          </a:p>
          <a:p>
            <a:r>
              <a:rPr lang="en-US" sz="3600">
                <a:latin typeface="Times New Roman" pitchFamily="18" charset="0"/>
                <a:cs typeface="Times New Roman" pitchFamily="18" charset="0"/>
              </a:rPr>
              <a:t>The participants were asked to, “click on the five most interesting points” in the screenshots. Small red circles were overlaid on the images to provide participants with visual feedback on click locations. At the end of the experiment, participants were asked how they defined interesting points for the experiment.</a:t>
            </a:r>
          </a:p>
        </p:txBody>
      </p:sp>
      <p:sp>
        <p:nvSpPr>
          <p:cNvPr id="13318" name="TextBox 23"/>
          <p:cNvSpPr txBox="1">
            <a:spLocks noChangeArrowheads="1"/>
          </p:cNvSpPr>
          <p:nvPr/>
        </p:nvSpPr>
        <p:spPr bwMode="auto">
          <a:xfrm>
            <a:off x="25831800" y="25900063"/>
            <a:ext cx="11887200" cy="5570756"/>
          </a:xfrm>
          <a:prstGeom prst="rect">
            <a:avLst/>
          </a:prstGeom>
          <a:noFill/>
          <a:ln w="9525">
            <a:noFill/>
            <a:miter lim="800000"/>
            <a:headEnd/>
            <a:tailEnd/>
          </a:ln>
        </p:spPr>
        <p:txBody>
          <a:bodyPr>
            <a:spAutoFit/>
          </a:bodyPr>
          <a:lstStyle/>
          <a:p>
            <a:pPr algn="ctr" defTabSz="457200"/>
            <a:r>
              <a:rPr lang="en-US" sz="3600" b="1" dirty="0">
                <a:latin typeface="Times New Roman" pitchFamily="18" charset="0"/>
                <a:cs typeface="Times New Roman" pitchFamily="18" charset="0"/>
              </a:rPr>
              <a:t>References</a:t>
            </a:r>
          </a:p>
          <a:p>
            <a:pPr defTabSz="457200"/>
            <a:r>
              <a:rPr lang="en-US" sz="3200" dirty="0" err="1">
                <a:latin typeface="Times New Roman" pitchFamily="18" charset="0"/>
                <a:cs typeface="Times New Roman" pitchFamily="18" charset="0"/>
              </a:rPr>
              <a:t>Masciocchi</a:t>
            </a:r>
            <a:r>
              <a:rPr lang="en-US" sz="3200" dirty="0">
                <a:latin typeface="Times New Roman" pitchFamily="18" charset="0"/>
                <a:cs typeface="Times New Roman" pitchFamily="18" charset="0"/>
              </a:rPr>
              <a:t>, C. M., </a:t>
            </a:r>
            <a:r>
              <a:rPr lang="en-US" sz="3200" dirty="0" err="1">
                <a:latin typeface="Times New Roman" pitchFamily="18" charset="0"/>
                <a:cs typeface="Times New Roman" pitchFamily="18" charset="0"/>
              </a:rPr>
              <a:t>Mihalas</a:t>
            </a:r>
            <a:r>
              <a:rPr lang="en-US" sz="3200" dirty="0">
                <a:latin typeface="Times New Roman" pitchFamily="18" charset="0"/>
                <a:cs typeface="Times New Roman" pitchFamily="18" charset="0"/>
              </a:rPr>
              <a:t>, S., </a:t>
            </a:r>
            <a:r>
              <a:rPr lang="en-US" sz="3200" dirty="0" err="1">
                <a:latin typeface="Times New Roman" pitchFamily="18" charset="0"/>
                <a:cs typeface="Times New Roman" pitchFamily="18" charset="0"/>
              </a:rPr>
              <a:t>Parkhurst</a:t>
            </a:r>
            <a:r>
              <a:rPr lang="en-US" sz="3200" dirty="0">
                <a:latin typeface="Times New Roman" pitchFamily="18" charset="0"/>
                <a:cs typeface="Times New Roman" pitchFamily="18" charset="0"/>
              </a:rPr>
              <a:t>, D., &amp; </a:t>
            </a:r>
            <a:r>
              <a:rPr lang="en-US" sz="3200" dirty="0" err="1">
                <a:latin typeface="Times New Roman" pitchFamily="18" charset="0"/>
                <a:cs typeface="Times New Roman" pitchFamily="18" charset="0"/>
              </a:rPr>
              <a:t>Niebur</a:t>
            </a:r>
            <a:r>
              <a:rPr lang="en-US" sz="3200" dirty="0">
                <a:latin typeface="Times New Roman" pitchFamily="18" charset="0"/>
                <a:cs typeface="Times New Roman" pitchFamily="18" charset="0"/>
              </a:rPr>
              <a:t>, E. (2009).  </a:t>
            </a:r>
          </a:p>
          <a:p>
            <a:pPr defTabSz="457200"/>
            <a:r>
              <a:rPr lang="en-US" sz="3200" dirty="0">
                <a:latin typeface="Times New Roman" pitchFamily="18" charset="0"/>
                <a:cs typeface="Times New Roman" pitchFamily="18" charset="0"/>
              </a:rPr>
              <a:t>     Everyone knows what is interesting: Salient locations which should </a:t>
            </a:r>
          </a:p>
          <a:p>
            <a:pPr defTabSz="457200"/>
            <a:r>
              <a:rPr lang="en-US" sz="3200" dirty="0">
                <a:latin typeface="Times New Roman" pitchFamily="18" charset="0"/>
                <a:cs typeface="Times New Roman" pitchFamily="18" charset="0"/>
              </a:rPr>
              <a:t>     be fixated. </a:t>
            </a:r>
            <a:r>
              <a:rPr lang="en-US" sz="3200" i="1" dirty="0">
                <a:latin typeface="Times New Roman" pitchFamily="18" charset="0"/>
                <a:cs typeface="Times New Roman" pitchFamily="18" charset="0"/>
              </a:rPr>
              <a:t>Journal of Vision</a:t>
            </a:r>
            <a:r>
              <a:rPr lang="en-US" sz="3200" dirty="0">
                <a:latin typeface="Times New Roman" pitchFamily="18" charset="0"/>
                <a:cs typeface="Times New Roman" pitchFamily="18" charset="0"/>
              </a:rPr>
              <a:t>, </a:t>
            </a:r>
            <a:r>
              <a:rPr lang="en-US" sz="3200" i="1" dirty="0">
                <a:latin typeface="Times New Roman" pitchFamily="18" charset="0"/>
                <a:cs typeface="Times New Roman" pitchFamily="18" charset="0"/>
              </a:rPr>
              <a:t>9</a:t>
            </a:r>
            <a:r>
              <a:rPr lang="en-US" sz="3200" dirty="0">
                <a:latin typeface="Times New Roman" pitchFamily="18" charset="0"/>
                <a:cs typeface="Times New Roman" pitchFamily="18" charset="0"/>
              </a:rPr>
              <a:t>(11), 1-22. </a:t>
            </a:r>
            <a:r>
              <a:rPr lang="en-US" sz="3200" dirty="0" err="1">
                <a:latin typeface="Times New Roman" pitchFamily="18" charset="0"/>
                <a:cs typeface="Times New Roman" pitchFamily="18" charset="0"/>
              </a:rPr>
              <a:t>doi</a:t>
            </a:r>
            <a:r>
              <a:rPr lang="en-US" sz="3200" dirty="0">
                <a:latin typeface="Times New Roman" pitchFamily="18" charset="0"/>
                <a:cs typeface="Times New Roman" pitchFamily="18" charset="0"/>
              </a:rPr>
              <a:t>: 10.1167/9.11.25</a:t>
            </a:r>
          </a:p>
          <a:p>
            <a:pPr defTabSz="457200"/>
            <a:endParaRPr lang="en-US" sz="3200" dirty="0">
              <a:latin typeface="Times New Roman" pitchFamily="18" charset="0"/>
              <a:cs typeface="Times New Roman" pitchFamily="18" charset="0"/>
            </a:endParaRPr>
          </a:p>
          <a:p>
            <a:pPr defTabSz="457200"/>
            <a:r>
              <a:rPr lang="en-US" sz="3200" dirty="0" err="1" smtClean="0">
                <a:latin typeface="Times New Roman" pitchFamily="18" charset="0"/>
                <a:cs typeface="Times New Roman" pitchFamily="18" charset="0"/>
              </a:rPr>
              <a:t>Tarasewich</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P., </a:t>
            </a:r>
            <a:r>
              <a:rPr lang="en-US" sz="3200" dirty="0" err="1" smtClean="0">
                <a:latin typeface="Times New Roman" pitchFamily="18" charset="0"/>
                <a:cs typeface="Times New Roman" pitchFamily="18" charset="0"/>
              </a:rPr>
              <a:t>Pomplun</a:t>
            </a:r>
            <a:r>
              <a:rPr lang="en-US" sz="3200" dirty="0" smtClean="0">
                <a:latin typeface="Times New Roman" pitchFamily="18" charset="0"/>
                <a:cs typeface="Times New Roman" pitchFamily="18" charset="0"/>
              </a:rPr>
              <a:t>, M. </a:t>
            </a:r>
            <a:r>
              <a:rPr lang="en-US"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Fillion</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S</a:t>
            </a:r>
            <a:r>
              <a:rPr lang="en-US" sz="320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&amp; </a:t>
            </a:r>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Broberg</a:t>
            </a:r>
            <a:r>
              <a:rPr lang="en-US" sz="3200" dirty="0">
                <a:latin typeface="Times New Roman" pitchFamily="18" charset="0"/>
                <a:cs typeface="Times New Roman" pitchFamily="18" charset="0"/>
              </a:rPr>
              <a:t> (2005). The </a:t>
            </a:r>
          </a:p>
          <a:p>
            <a:pPr defTabSz="457200"/>
            <a:r>
              <a:rPr lang="en-US" sz="3200" dirty="0">
                <a:latin typeface="Times New Roman" pitchFamily="18" charset="0"/>
                <a:cs typeface="Times New Roman" pitchFamily="18" charset="0"/>
              </a:rPr>
              <a:t>     Enhanced Restricted Focus Viewer. </a:t>
            </a:r>
            <a:r>
              <a:rPr lang="en-US" sz="3200" i="1" dirty="0">
                <a:latin typeface="Times New Roman" pitchFamily="18" charset="0"/>
                <a:cs typeface="Times New Roman" pitchFamily="18" charset="0"/>
              </a:rPr>
              <a:t>International Journal of      </a:t>
            </a:r>
          </a:p>
          <a:p>
            <a:pPr defTabSz="457200"/>
            <a:r>
              <a:rPr lang="en-US" sz="3200" i="1" dirty="0">
                <a:latin typeface="Times New Roman" pitchFamily="18" charset="0"/>
                <a:cs typeface="Times New Roman" pitchFamily="18" charset="0"/>
              </a:rPr>
              <a:t>    </a:t>
            </a:r>
            <a:r>
              <a:rPr lang="en-US" sz="3200" i="1" dirty="0" smtClean="0">
                <a:latin typeface="Times New Roman" pitchFamily="18" charset="0"/>
                <a:cs typeface="Times New Roman" pitchFamily="18" charset="0"/>
              </a:rPr>
              <a:t> Human-Computer </a:t>
            </a:r>
            <a:r>
              <a:rPr lang="en-US" sz="3200" i="1" dirty="0">
                <a:latin typeface="Times New Roman" pitchFamily="18" charset="0"/>
                <a:cs typeface="Times New Roman" pitchFamily="18" charset="0"/>
              </a:rPr>
              <a:t>Interaction</a:t>
            </a:r>
            <a:r>
              <a:rPr lang="en-US" sz="3200" dirty="0">
                <a:latin typeface="Times New Roman" pitchFamily="18" charset="0"/>
                <a:cs typeface="Times New Roman" pitchFamily="18" charset="0"/>
              </a:rPr>
              <a:t>, </a:t>
            </a:r>
            <a:r>
              <a:rPr lang="en-US" sz="3200" i="1" dirty="0">
                <a:latin typeface="Times New Roman" pitchFamily="18" charset="0"/>
                <a:cs typeface="Times New Roman" pitchFamily="18" charset="0"/>
              </a:rPr>
              <a:t>19</a:t>
            </a:r>
            <a:r>
              <a:rPr lang="en-US" sz="3200" dirty="0">
                <a:latin typeface="Times New Roman" pitchFamily="18" charset="0"/>
                <a:cs typeface="Times New Roman" pitchFamily="18" charset="0"/>
              </a:rPr>
              <a:t>(1), 35-54</a:t>
            </a:r>
          </a:p>
          <a:p>
            <a:pPr defTabSz="457200"/>
            <a:endParaRPr lang="en-US" sz="3200" dirty="0">
              <a:latin typeface="Times New Roman" pitchFamily="18" charset="0"/>
              <a:cs typeface="Times New Roman" pitchFamily="18" charset="0"/>
            </a:endParaRPr>
          </a:p>
          <a:p>
            <a:pPr defTabSz="457200"/>
            <a:r>
              <a:rPr lang="en-US" sz="3200" dirty="0" err="1">
                <a:latin typeface="Times New Roman" pitchFamily="18" charset="0"/>
                <a:cs typeface="Times New Roman" pitchFamily="18" charset="0"/>
              </a:rPr>
              <a:t>Stompernet</a:t>
            </a:r>
            <a:r>
              <a:rPr lang="en-US" sz="3200" dirty="0">
                <a:latin typeface="Times New Roman" pitchFamily="18" charset="0"/>
                <a:cs typeface="Times New Roman" pitchFamily="18" charset="0"/>
              </a:rPr>
              <a:t> Scrutinizer. Retrieved March 20, 2010 from website: </a:t>
            </a:r>
          </a:p>
          <a:p>
            <a:pPr defTabSz="457200"/>
            <a:r>
              <a:rPr lang="en-US" sz="3200" dirty="0">
                <a:latin typeface="Times New Roman" pitchFamily="18" charset="0"/>
                <a:cs typeface="Times New Roman" pitchFamily="18" charset="0"/>
              </a:rPr>
              <a:t>     http://about.stompernet.com/scrutinizer</a:t>
            </a:r>
          </a:p>
        </p:txBody>
      </p:sp>
      <p:sp>
        <p:nvSpPr>
          <p:cNvPr id="27" name="Rectangle 26"/>
          <p:cNvSpPr/>
          <p:nvPr/>
        </p:nvSpPr>
        <p:spPr>
          <a:xfrm>
            <a:off x="0" y="685800"/>
            <a:ext cx="384048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572" fontAlgn="auto">
              <a:spcBef>
                <a:spcPts val="0"/>
              </a:spcBef>
              <a:spcAft>
                <a:spcPts val="0"/>
              </a:spcAft>
              <a:defRPr/>
            </a:pPr>
            <a:endParaRPr lang="en-US" sz="3600"/>
          </a:p>
        </p:txBody>
      </p:sp>
      <p:sp>
        <p:nvSpPr>
          <p:cNvPr id="28" name="Rectangle 27"/>
          <p:cNvSpPr/>
          <p:nvPr/>
        </p:nvSpPr>
        <p:spPr>
          <a:xfrm>
            <a:off x="0" y="4114800"/>
            <a:ext cx="38404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572" fontAlgn="auto">
              <a:spcBef>
                <a:spcPts val="0"/>
              </a:spcBef>
              <a:spcAft>
                <a:spcPts val="0"/>
              </a:spcAft>
              <a:defRPr/>
            </a:pPr>
            <a:endParaRPr lang="en-US" sz="3600"/>
          </a:p>
        </p:txBody>
      </p:sp>
      <p:sp>
        <p:nvSpPr>
          <p:cNvPr id="29" name="Rectangle 28"/>
          <p:cNvSpPr/>
          <p:nvPr/>
        </p:nvSpPr>
        <p:spPr>
          <a:xfrm flipV="1">
            <a:off x="0" y="32385000"/>
            <a:ext cx="384048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572" fontAlgn="auto">
              <a:spcBef>
                <a:spcPts val="0"/>
              </a:spcBef>
              <a:spcAft>
                <a:spcPts val="0"/>
              </a:spcAft>
              <a:defRPr/>
            </a:pPr>
            <a:endParaRPr lang="en-US" sz="3600"/>
          </a:p>
        </p:txBody>
      </p:sp>
      <p:pic>
        <p:nvPicPr>
          <p:cNvPr id="13322" name="Picture 35" descr="Missouri_Western_State.gif"/>
          <p:cNvPicPr>
            <a:picLocks noChangeAspect="1"/>
          </p:cNvPicPr>
          <p:nvPr/>
        </p:nvPicPr>
        <p:blipFill>
          <a:blip r:embed="rId2"/>
          <a:srcRect/>
          <a:stretch>
            <a:fillRect/>
          </a:stretch>
        </p:blipFill>
        <p:spPr bwMode="auto">
          <a:xfrm>
            <a:off x="685800" y="1143000"/>
            <a:ext cx="3151188" cy="2789238"/>
          </a:xfrm>
          <a:prstGeom prst="rect">
            <a:avLst/>
          </a:prstGeom>
          <a:noFill/>
          <a:ln w="9525">
            <a:noFill/>
            <a:miter lim="800000"/>
            <a:headEnd/>
            <a:tailEnd/>
          </a:ln>
        </p:spPr>
      </p:pic>
      <p:pic>
        <p:nvPicPr>
          <p:cNvPr id="13323" name="Picture 37" descr="Amazon StopmperScrutinizer.png"/>
          <p:cNvPicPr>
            <a:picLocks noChangeAspect="1"/>
          </p:cNvPicPr>
          <p:nvPr/>
        </p:nvPicPr>
        <p:blipFill>
          <a:blip r:embed="rId3"/>
          <a:srcRect/>
          <a:stretch>
            <a:fillRect/>
          </a:stretch>
        </p:blipFill>
        <p:spPr bwMode="auto">
          <a:xfrm>
            <a:off x="3616325" y="27279600"/>
            <a:ext cx="5375275" cy="3157538"/>
          </a:xfrm>
          <a:prstGeom prst="rect">
            <a:avLst/>
          </a:prstGeom>
          <a:noFill/>
          <a:ln w="9525">
            <a:noFill/>
            <a:miter lim="800000"/>
            <a:headEnd/>
            <a:tailEnd/>
          </a:ln>
        </p:spPr>
      </p:pic>
      <p:pic>
        <p:nvPicPr>
          <p:cNvPr id="13324" name="Picture 25" descr="3b.png"/>
          <p:cNvPicPr>
            <a:picLocks noChangeAspect="1"/>
          </p:cNvPicPr>
          <p:nvPr/>
        </p:nvPicPr>
        <p:blipFill>
          <a:blip r:embed="rId4"/>
          <a:srcRect/>
          <a:stretch>
            <a:fillRect/>
          </a:stretch>
        </p:blipFill>
        <p:spPr bwMode="auto">
          <a:xfrm>
            <a:off x="19202400" y="15735300"/>
            <a:ext cx="5943600" cy="4581525"/>
          </a:xfrm>
          <a:prstGeom prst="rect">
            <a:avLst/>
          </a:prstGeom>
          <a:noFill/>
          <a:ln w="9525">
            <a:noFill/>
            <a:miter lim="800000"/>
            <a:headEnd/>
            <a:tailEnd/>
          </a:ln>
        </p:spPr>
      </p:pic>
      <p:pic>
        <p:nvPicPr>
          <p:cNvPr id="13325" name="Picture 44" descr="3.jpg"/>
          <p:cNvPicPr>
            <a:picLocks noChangeAspect="1"/>
          </p:cNvPicPr>
          <p:nvPr/>
        </p:nvPicPr>
        <p:blipFill>
          <a:blip r:embed="rId5"/>
          <a:srcRect/>
          <a:stretch>
            <a:fillRect/>
          </a:stretch>
        </p:blipFill>
        <p:spPr bwMode="auto">
          <a:xfrm>
            <a:off x="13228638" y="15735300"/>
            <a:ext cx="5897562" cy="4457700"/>
          </a:xfrm>
          <a:prstGeom prst="rect">
            <a:avLst/>
          </a:prstGeom>
          <a:noFill/>
          <a:ln w="9525">
            <a:noFill/>
            <a:miter lim="800000"/>
            <a:headEnd/>
            <a:tailEnd/>
          </a:ln>
        </p:spPr>
      </p:pic>
      <p:pic>
        <p:nvPicPr>
          <p:cNvPr id="13326" name="Picture 30" descr="7b.png"/>
          <p:cNvPicPr>
            <a:picLocks noChangeAspect="1"/>
          </p:cNvPicPr>
          <p:nvPr/>
        </p:nvPicPr>
        <p:blipFill>
          <a:blip r:embed="rId6"/>
          <a:srcRect/>
          <a:stretch>
            <a:fillRect/>
          </a:stretch>
        </p:blipFill>
        <p:spPr bwMode="auto">
          <a:xfrm>
            <a:off x="19278600" y="21464588"/>
            <a:ext cx="5943600" cy="4457700"/>
          </a:xfrm>
          <a:prstGeom prst="rect">
            <a:avLst/>
          </a:prstGeom>
          <a:noFill/>
          <a:ln w="9525">
            <a:noFill/>
            <a:miter lim="800000"/>
            <a:headEnd/>
            <a:tailEnd/>
          </a:ln>
        </p:spPr>
      </p:pic>
      <p:pic>
        <p:nvPicPr>
          <p:cNvPr id="13327" name="Picture 45" descr="7.jpg"/>
          <p:cNvPicPr>
            <a:picLocks noChangeAspect="1"/>
          </p:cNvPicPr>
          <p:nvPr/>
        </p:nvPicPr>
        <p:blipFill>
          <a:blip r:embed="rId7"/>
          <a:srcRect/>
          <a:stretch>
            <a:fillRect/>
          </a:stretch>
        </p:blipFill>
        <p:spPr bwMode="auto">
          <a:xfrm>
            <a:off x="13258800" y="21464588"/>
            <a:ext cx="5943600" cy="4457700"/>
          </a:xfrm>
          <a:prstGeom prst="rect">
            <a:avLst/>
          </a:prstGeom>
          <a:noFill/>
          <a:ln w="9525">
            <a:noFill/>
            <a:miter lim="800000"/>
            <a:headEnd/>
            <a:tailEnd/>
          </a:ln>
        </p:spPr>
      </p:pic>
      <p:pic>
        <p:nvPicPr>
          <p:cNvPr id="13328" name="Picture 54" descr="8b.png"/>
          <p:cNvPicPr>
            <a:picLocks noChangeAspect="1"/>
          </p:cNvPicPr>
          <p:nvPr/>
        </p:nvPicPr>
        <p:blipFill>
          <a:blip r:embed="rId8"/>
          <a:srcRect/>
          <a:stretch>
            <a:fillRect/>
          </a:stretch>
        </p:blipFill>
        <p:spPr bwMode="auto">
          <a:xfrm>
            <a:off x="19202400" y="26950988"/>
            <a:ext cx="5943600" cy="4457700"/>
          </a:xfrm>
          <a:prstGeom prst="rect">
            <a:avLst/>
          </a:prstGeom>
          <a:noFill/>
          <a:ln w="9525">
            <a:noFill/>
            <a:miter lim="800000"/>
            <a:headEnd/>
            <a:tailEnd/>
          </a:ln>
        </p:spPr>
      </p:pic>
      <p:pic>
        <p:nvPicPr>
          <p:cNvPr id="13329" name="Picture 56" descr="8c.png"/>
          <p:cNvPicPr>
            <a:picLocks noChangeAspect="1"/>
          </p:cNvPicPr>
          <p:nvPr/>
        </p:nvPicPr>
        <p:blipFill>
          <a:blip r:embed="rId9"/>
          <a:srcRect/>
          <a:stretch>
            <a:fillRect/>
          </a:stretch>
        </p:blipFill>
        <p:spPr bwMode="auto">
          <a:xfrm>
            <a:off x="13106400" y="26958925"/>
            <a:ext cx="6035675" cy="4525963"/>
          </a:xfrm>
          <a:prstGeom prst="rect">
            <a:avLst/>
          </a:prstGeom>
          <a:noFill/>
          <a:ln w="9525">
            <a:noFill/>
            <a:miter lim="800000"/>
            <a:headEnd/>
            <a:tailEnd/>
          </a:ln>
        </p:spPr>
      </p:pic>
      <p:sp>
        <p:nvSpPr>
          <p:cNvPr id="13330" name="TextBox 58"/>
          <p:cNvSpPr txBox="1">
            <a:spLocks noChangeArrowheads="1"/>
          </p:cNvSpPr>
          <p:nvPr/>
        </p:nvSpPr>
        <p:spPr bwMode="auto">
          <a:xfrm>
            <a:off x="25831800" y="18924588"/>
            <a:ext cx="11887200" cy="5078412"/>
          </a:xfrm>
          <a:prstGeom prst="rect">
            <a:avLst/>
          </a:prstGeom>
          <a:noFill/>
          <a:ln w="9525">
            <a:noFill/>
            <a:miter lim="800000"/>
            <a:headEnd/>
            <a:tailEnd/>
          </a:ln>
        </p:spPr>
        <p:txBody>
          <a:bodyPr>
            <a:spAutoFit/>
          </a:bodyPr>
          <a:lstStyle/>
          <a:p>
            <a:pPr algn="ctr"/>
            <a:r>
              <a:rPr lang="en-US" sz="3600" b="1">
                <a:latin typeface="Times New Roman" pitchFamily="18" charset="0"/>
                <a:cs typeface="Times New Roman" pitchFamily="18" charset="0"/>
              </a:rPr>
              <a:t>Discussion</a:t>
            </a:r>
          </a:p>
          <a:p>
            <a:r>
              <a:rPr lang="en-US" sz="3600">
                <a:latin typeface="Times New Roman" pitchFamily="18" charset="0"/>
                <a:cs typeface="Times New Roman" pitchFamily="18" charset="0"/>
              </a:rPr>
              <a:t>Interest points in blur images are distributed farther apart as compared with clear images. In addition, an increased cognitive processing time for blur images suggests that participants are not simply using a perceptual process to determine interest points. Rather, the delayed responses probably are resulting from a more reflective process. Thus, we do not believe that blurring interfaces is a useful technique for capturing the  rapid deployment of  attention.</a:t>
            </a:r>
          </a:p>
        </p:txBody>
      </p:sp>
      <p:sp>
        <p:nvSpPr>
          <p:cNvPr id="13331" name="TextBox 59"/>
          <p:cNvSpPr txBox="1">
            <a:spLocks noChangeArrowheads="1"/>
          </p:cNvSpPr>
          <p:nvPr/>
        </p:nvSpPr>
        <p:spPr bwMode="auto">
          <a:xfrm>
            <a:off x="25784175" y="10439400"/>
            <a:ext cx="11887200" cy="7294563"/>
          </a:xfrm>
          <a:prstGeom prst="rect">
            <a:avLst/>
          </a:prstGeom>
          <a:noFill/>
          <a:ln w="9525">
            <a:noFill/>
            <a:miter lim="800000"/>
            <a:headEnd/>
            <a:tailEnd/>
          </a:ln>
        </p:spPr>
        <p:txBody>
          <a:bodyPr>
            <a:spAutoFit/>
          </a:bodyPr>
          <a:lstStyle/>
          <a:p>
            <a:pPr defTabSz="457200"/>
            <a:r>
              <a:rPr lang="en-US" sz="3600">
                <a:latin typeface="Times New Roman" pitchFamily="18" charset="0"/>
                <a:cs typeface="Times New Roman" pitchFamily="18" charset="0"/>
              </a:rPr>
              <a:t>The central tendency for interest points in blur condition is significantly less than that of clear condition. In a paired-samples t-test, the distances from grand average interest point for blur (</a:t>
            </a:r>
            <a:r>
              <a:rPr lang="en-US" sz="3600" i="1">
                <a:latin typeface="Times New Roman" pitchFamily="18" charset="0"/>
                <a:cs typeface="Times New Roman" pitchFamily="18" charset="0"/>
              </a:rPr>
              <a:t>M</a:t>
            </a:r>
            <a:r>
              <a:rPr lang="en-US" sz="3600">
                <a:latin typeface="Times New Roman" pitchFamily="18" charset="0"/>
                <a:cs typeface="Times New Roman" pitchFamily="18" charset="0"/>
              </a:rPr>
              <a:t>=124.93, </a:t>
            </a:r>
            <a:r>
              <a:rPr lang="en-US" sz="3600" i="1">
                <a:latin typeface="Times New Roman" pitchFamily="18" charset="0"/>
                <a:cs typeface="Times New Roman" pitchFamily="18" charset="0"/>
              </a:rPr>
              <a:t>SD</a:t>
            </a:r>
            <a:r>
              <a:rPr lang="en-US" sz="3600">
                <a:latin typeface="Times New Roman" pitchFamily="18" charset="0"/>
                <a:cs typeface="Times New Roman" pitchFamily="18" charset="0"/>
              </a:rPr>
              <a:t>=23.96) conditions were significantly higher than clear (</a:t>
            </a:r>
            <a:r>
              <a:rPr lang="en-US" sz="3600" i="1">
                <a:latin typeface="Times New Roman" pitchFamily="18" charset="0"/>
                <a:cs typeface="Times New Roman" pitchFamily="18" charset="0"/>
              </a:rPr>
              <a:t>M</a:t>
            </a:r>
            <a:r>
              <a:rPr lang="en-US" sz="3600">
                <a:latin typeface="Times New Roman" pitchFamily="18" charset="0"/>
                <a:cs typeface="Times New Roman" pitchFamily="18" charset="0"/>
              </a:rPr>
              <a:t>=108.16, </a:t>
            </a:r>
            <a:r>
              <a:rPr lang="en-US" sz="3600" i="1">
                <a:latin typeface="Times New Roman" pitchFamily="18" charset="0"/>
                <a:cs typeface="Times New Roman" pitchFamily="18" charset="0"/>
              </a:rPr>
              <a:t>SD</a:t>
            </a:r>
            <a:r>
              <a:rPr lang="en-US" sz="3600">
                <a:latin typeface="Times New Roman" pitchFamily="18" charset="0"/>
                <a:cs typeface="Times New Roman" pitchFamily="18" charset="0"/>
              </a:rPr>
              <a:t>=20.94) conditions, </a:t>
            </a:r>
            <a:r>
              <a:rPr lang="en-US" sz="3600" i="1">
                <a:latin typeface="Times New Roman" pitchFamily="18" charset="0"/>
                <a:cs typeface="Times New Roman" pitchFamily="18" charset="0"/>
              </a:rPr>
              <a:t>t</a:t>
            </a:r>
            <a:r>
              <a:rPr lang="en-US" sz="3600">
                <a:latin typeface="Times New Roman" pitchFamily="18" charset="0"/>
                <a:cs typeface="Times New Roman" pitchFamily="18" charset="0"/>
              </a:rPr>
              <a:t>(25)= 4.649, </a:t>
            </a:r>
            <a:r>
              <a:rPr lang="en-US" sz="3600" i="1">
                <a:latin typeface="Times New Roman" pitchFamily="18" charset="0"/>
                <a:cs typeface="Times New Roman" pitchFamily="18" charset="0"/>
              </a:rPr>
              <a:t>p</a:t>
            </a:r>
            <a:r>
              <a:rPr lang="en-US" sz="3600">
                <a:latin typeface="Times New Roman" pitchFamily="18" charset="0"/>
                <a:cs typeface="Times New Roman" pitchFamily="18" charset="0"/>
              </a:rPr>
              <a:t> &lt; 0.001.</a:t>
            </a:r>
          </a:p>
          <a:p>
            <a:pPr defTabSz="457200"/>
            <a:endParaRPr lang="en-US" sz="3600">
              <a:latin typeface="Times New Roman" pitchFamily="18" charset="0"/>
              <a:cs typeface="Times New Roman" pitchFamily="18" charset="0"/>
            </a:endParaRPr>
          </a:p>
          <a:p>
            <a:pPr defTabSz="457200"/>
            <a:r>
              <a:rPr lang="en-US" sz="3600">
                <a:latin typeface="Times New Roman" pitchFamily="18" charset="0"/>
                <a:cs typeface="Times New Roman" pitchFamily="18" charset="0"/>
              </a:rPr>
              <a:t>Point selection times for blur (</a:t>
            </a:r>
            <a:r>
              <a:rPr lang="en-US" sz="3600" i="1">
                <a:latin typeface="Times New Roman" pitchFamily="18" charset="0"/>
                <a:cs typeface="Times New Roman" pitchFamily="18" charset="0"/>
              </a:rPr>
              <a:t>M</a:t>
            </a:r>
            <a:r>
              <a:rPr lang="en-US" sz="3600">
                <a:latin typeface="Times New Roman" pitchFamily="18" charset="0"/>
                <a:cs typeface="Times New Roman" pitchFamily="18" charset="0"/>
              </a:rPr>
              <a:t>=2348.62, </a:t>
            </a:r>
            <a:r>
              <a:rPr lang="en-US" sz="3600" i="1">
                <a:latin typeface="Times New Roman" pitchFamily="18" charset="0"/>
                <a:cs typeface="Times New Roman" pitchFamily="18" charset="0"/>
              </a:rPr>
              <a:t>SD</a:t>
            </a:r>
            <a:r>
              <a:rPr lang="en-US" sz="3600">
                <a:latin typeface="Times New Roman" pitchFamily="18" charset="0"/>
                <a:cs typeface="Times New Roman" pitchFamily="18" charset="0"/>
              </a:rPr>
              <a:t>=2686.18) images were significantly longer than clear (</a:t>
            </a:r>
            <a:r>
              <a:rPr lang="en-US" sz="3600" i="1">
                <a:latin typeface="Times New Roman" pitchFamily="18" charset="0"/>
                <a:cs typeface="Times New Roman" pitchFamily="18" charset="0"/>
              </a:rPr>
              <a:t>M</a:t>
            </a:r>
            <a:r>
              <a:rPr lang="en-US" sz="3600">
                <a:latin typeface="Times New Roman" pitchFamily="18" charset="0"/>
                <a:cs typeface="Times New Roman" pitchFamily="18" charset="0"/>
              </a:rPr>
              <a:t>=1747.56, </a:t>
            </a:r>
            <a:r>
              <a:rPr lang="en-US" sz="3600" i="1">
                <a:latin typeface="Times New Roman" pitchFamily="18" charset="0"/>
                <a:cs typeface="Times New Roman" pitchFamily="18" charset="0"/>
              </a:rPr>
              <a:t>SD</a:t>
            </a:r>
            <a:r>
              <a:rPr lang="en-US" sz="3600">
                <a:latin typeface="Times New Roman" pitchFamily="18" charset="0"/>
                <a:cs typeface="Times New Roman" pitchFamily="18" charset="0"/>
              </a:rPr>
              <a:t>=1646.68) images, </a:t>
            </a:r>
            <a:r>
              <a:rPr lang="en-US" sz="3600" i="1">
                <a:latin typeface="Times New Roman" pitchFamily="18" charset="0"/>
                <a:cs typeface="Times New Roman" pitchFamily="18" charset="0"/>
              </a:rPr>
              <a:t>t</a:t>
            </a:r>
            <a:r>
              <a:rPr lang="en-US" sz="3600">
                <a:latin typeface="Times New Roman" pitchFamily="18" charset="0"/>
                <a:cs typeface="Times New Roman" pitchFamily="18" charset="0"/>
              </a:rPr>
              <a:t>(3249)=11.482, </a:t>
            </a:r>
            <a:r>
              <a:rPr lang="en-US" sz="3600" i="1">
                <a:latin typeface="Times New Roman" pitchFamily="18" charset="0"/>
                <a:cs typeface="Times New Roman" pitchFamily="18" charset="0"/>
              </a:rPr>
              <a:t>p</a:t>
            </a:r>
            <a:r>
              <a:rPr lang="en-US" sz="3600">
                <a:latin typeface="Times New Roman" pitchFamily="18" charset="0"/>
                <a:cs typeface="Times New Roman" pitchFamily="18" charset="0"/>
              </a:rPr>
              <a:t> &lt; 0.001. </a:t>
            </a:r>
          </a:p>
          <a:p>
            <a:pPr defTabSz="457200"/>
            <a:endParaRPr lang="en-US" sz="3600">
              <a:latin typeface="Times New Roman" pitchFamily="18" charset="0"/>
              <a:cs typeface="Times New Roman" pitchFamily="18" charset="0"/>
            </a:endParaRPr>
          </a:p>
          <a:p>
            <a:pPr defTabSz="457200"/>
            <a:r>
              <a:rPr lang="en-US" sz="3600">
                <a:latin typeface="Times New Roman" pitchFamily="18" charset="0"/>
                <a:cs typeface="Times New Roman" pitchFamily="18" charset="0"/>
              </a:rPr>
              <a:t>In the post-task questionnaire, most participants reported interesting locations as those containing pictures and colors. </a:t>
            </a:r>
          </a:p>
        </p:txBody>
      </p:sp>
      <p:sp>
        <p:nvSpPr>
          <p:cNvPr id="13332" name="TextBox 62"/>
          <p:cNvSpPr txBox="1">
            <a:spLocks noChangeArrowheads="1"/>
          </p:cNvSpPr>
          <p:nvPr/>
        </p:nvSpPr>
        <p:spPr bwMode="auto">
          <a:xfrm>
            <a:off x="13258800" y="13935075"/>
            <a:ext cx="11887200" cy="1200150"/>
          </a:xfrm>
          <a:prstGeom prst="rect">
            <a:avLst/>
          </a:prstGeom>
          <a:noFill/>
          <a:ln w="9525">
            <a:noFill/>
            <a:miter lim="800000"/>
            <a:headEnd/>
            <a:tailEnd/>
          </a:ln>
        </p:spPr>
        <p:txBody>
          <a:bodyPr wrap="none">
            <a:spAutoFit/>
          </a:bodyPr>
          <a:lstStyle/>
          <a:p>
            <a:r>
              <a:rPr lang="en-US" sz="3600">
                <a:latin typeface="Calibri" pitchFamily="34" charset="0"/>
              </a:rPr>
              <a:t>Figure 3: </a:t>
            </a:r>
            <a:r>
              <a:rPr lang="en-US" sz="3600" i="1">
                <a:latin typeface="Calibri" pitchFamily="34" charset="0"/>
              </a:rPr>
              <a:t>Images with a significant difference in distances of</a:t>
            </a:r>
          </a:p>
          <a:p>
            <a:r>
              <a:rPr lang="en-US" sz="3600" i="1">
                <a:latin typeface="Calibri" pitchFamily="34" charset="0"/>
              </a:rPr>
              <a:t>interest-points between clear (red) and blur (green) condition</a:t>
            </a:r>
          </a:p>
        </p:txBody>
      </p:sp>
      <p:sp>
        <p:nvSpPr>
          <p:cNvPr id="13333" name="TextBox 63"/>
          <p:cNvSpPr txBox="1">
            <a:spLocks noChangeArrowheads="1"/>
          </p:cNvSpPr>
          <p:nvPr/>
        </p:nvSpPr>
        <p:spPr bwMode="auto">
          <a:xfrm>
            <a:off x="17065625" y="20575588"/>
            <a:ext cx="4510088" cy="646112"/>
          </a:xfrm>
          <a:prstGeom prst="rect">
            <a:avLst/>
          </a:prstGeom>
          <a:noFill/>
          <a:ln w="9525">
            <a:noFill/>
            <a:miter lim="800000"/>
            <a:headEnd/>
            <a:tailEnd/>
          </a:ln>
        </p:spPr>
        <p:txBody>
          <a:bodyPr wrap="none">
            <a:spAutoFit/>
          </a:bodyPr>
          <a:lstStyle/>
          <a:p>
            <a:r>
              <a:rPr lang="en-US" sz="3600">
                <a:latin typeface="Calibri" pitchFamily="34" charset="0"/>
              </a:rPr>
              <a:t> a: Text-dense websites</a:t>
            </a:r>
          </a:p>
        </p:txBody>
      </p:sp>
      <p:sp>
        <p:nvSpPr>
          <p:cNvPr id="13334" name="TextBox 64"/>
          <p:cNvSpPr txBox="1">
            <a:spLocks noChangeArrowheads="1"/>
          </p:cNvSpPr>
          <p:nvPr/>
        </p:nvSpPr>
        <p:spPr bwMode="auto">
          <a:xfrm>
            <a:off x="16916400" y="26014363"/>
            <a:ext cx="5067300" cy="647700"/>
          </a:xfrm>
          <a:prstGeom prst="rect">
            <a:avLst/>
          </a:prstGeom>
          <a:noFill/>
          <a:ln w="9525">
            <a:noFill/>
            <a:miter lim="800000"/>
            <a:headEnd/>
            <a:tailEnd/>
          </a:ln>
        </p:spPr>
        <p:txBody>
          <a:bodyPr wrap="none">
            <a:spAutoFit/>
          </a:bodyPr>
          <a:lstStyle/>
          <a:p>
            <a:r>
              <a:rPr lang="en-US" sz="3600">
                <a:latin typeface="Calibri" pitchFamily="34" charset="0"/>
              </a:rPr>
              <a:t> b: Product-array websites</a:t>
            </a:r>
          </a:p>
        </p:txBody>
      </p:sp>
      <p:sp>
        <p:nvSpPr>
          <p:cNvPr id="13335" name="TextBox 65"/>
          <p:cNvSpPr txBox="1">
            <a:spLocks noChangeArrowheads="1"/>
          </p:cNvSpPr>
          <p:nvPr/>
        </p:nvSpPr>
        <p:spPr bwMode="auto">
          <a:xfrm>
            <a:off x="17049750" y="31357888"/>
            <a:ext cx="4872038" cy="646112"/>
          </a:xfrm>
          <a:prstGeom prst="rect">
            <a:avLst/>
          </a:prstGeom>
          <a:noFill/>
          <a:ln w="9525">
            <a:noFill/>
            <a:miter lim="800000"/>
            <a:headEnd/>
            <a:tailEnd/>
          </a:ln>
        </p:spPr>
        <p:txBody>
          <a:bodyPr wrap="none">
            <a:spAutoFit/>
          </a:bodyPr>
          <a:lstStyle/>
          <a:p>
            <a:r>
              <a:rPr lang="en-US" sz="3600">
                <a:latin typeface="Calibri" pitchFamily="34" charset="0"/>
              </a:rPr>
              <a:t> c: Image-dense websites</a:t>
            </a:r>
          </a:p>
        </p:txBody>
      </p:sp>
      <p:sp>
        <p:nvSpPr>
          <p:cNvPr id="13336" name="TextBox 76"/>
          <p:cNvSpPr txBox="1">
            <a:spLocks noChangeArrowheads="1"/>
          </p:cNvSpPr>
          <p:nvPr/>
        </p:nvSpPr>
        <p:spPr bwMode="auto">
          <a:xfrm>
            <a:off x="26517600" y="31923038"/>
            <a:ext cx="11887200" cy="461962"/>
          </a:xfrm>
          <a:prstGeom prst="rect">
            <a:avLst/>
          </a:prstGeom>
          <a:solidFill>
            <a:schemeClr val="bg1"/>
          </a:solidFill>
          <a:ln w="9525">
            <a:noFill/>
            <a:miter lim="800000"/>
            <a:headEnd/>
            <a:tailEnd/>
          </a:ln>
        </p:spPr>
        <p:txBody>
          <a:bodyPr>
            <a:spAutoFit/>
          </a:bodyPr>
          <a:lstStyle/>
          <a:p>
            <a:pPr algn="r"/>
            <a:r>
              <a:rPr lang="en-US" sz="2400">
                <a:latin typeface="Times New Roman" pitchFamily="18" charset="0"/>
                <a:cs typeface="Times New Roman" pitchFamily="18" charset="0"/>
              </a:rPr>
              <a:t>For more information, email schowdhury@missouriwestern.edu</a:t>
            </a:r>
          </a:p>
        </p:txBody>
      </p:sp>
      <p:sp>
        <p:nvSpPr>
          <p:cNvPr id="13337" name="TextBox 32"/>
          <p:cNvSpPr txBox="1">
            <a:spLocks noChangeArrowheads="1"/>
          </p:cNvSpPr>
          <p:nvPr/>
        </p:nvSpPr>
        <p:spPr bwMode="auto">
          <a:xfrm>
            <a:off x="914400" y="21140738"/>
            <a:ext cx="11887200" cy="646112"/>
          </a:xfrm>
          <a:prstGeom prst="rect">
            <a:avLst/>
          </a:prstGeom>
          <a:noFill/>
          <a:ln w="9525">
            <a:noFill/>
            <a:miter lim="800000"/>
            <a:headEnd/>
            <a:tailEnd/>
          </a:ln>
        </p:spPr>
        <p:txBody>
          <a:bodyPr wrap="none">
            <a:spAutoFit/>
          </a:bodyPr>
          <a:lstStyle/>
          <a:p>
            <a:r>
              <a:rPr lang="en-US" sz="3600">
                <a:latin typeface="Calibri" pitchFamily="34" charset="0"/>
              </a:rPr>
              <a:t>Figure 1: </a:t>
            </a:r>
            <a:r>
              <a:rPr lang="en-US" sz="3600" i="1">
                <a:latin typeface="Calibri" pitchFamily="34" charset="0"/>
              </a:rPr>
              <a:t>Screenshot of Enhanced Restricted Focus Viewer </a:t>
            </a:r>
          </a:p>
        </p:txBody>
      </p:sp>
      <p:sp>
        <p:nvSpPr>
          <p:cNvPr id="13338" name="TextBox 43"/>
          <p:cNvSpPr txBox="1">
            <a:spLocks noChangeArrowheads="1"/>
          </p:cNvSpPr>
          <p:nvPr/>
        </p:nvSpPr>
        <p:spPr bwMode="auto">
          <a:xfrm>
            <a:off x="25755600" y="5029200"/>
            <a:ext cx="11887200" cy="731838"/>
          </a:xfrm>
          <a:prstGeom prst="rect">
            <a:avLst/>
          </a:prstGeom>
          <a:noFill/>
          <a:ln w="9525">
            <a:noFill/>
            <a:miter lim="800000"/>
            <a:headEnd/>
            <a:tailEnd/>
          </a:ln>
        </p:spPr>
        <p:txBody>
          <a:bodyPr>
            <a:spAutoFit/>
          </a:bodyPr>
          <a:lstStyle/>
          <a:p>
            <a:pPr algn="ctr"/>
            <a:r>
              <a:rPr lang="en-US" sz="3600" b="1">
                <a:latin typeface="Calibri" pitchFamily="34" charset="0"/>
              </a:rPr>
              <a:t>Results</a:t>
            </a:r>
          </a:p>
          <a:p>
            <a:endParaRPr lang="en-US" sz="3600">
              <a:latin typeface="Times New Roman" pitchFamily="18" charset="0"/>
              <a:cs typeface="Times New Roman" pitchFamily="18" charset="0"/>
            </a:endParaRPr>
          </a:p>
        </p:txBody>
      </p:sp>
      <p:pic>
        <p:nvPicPr>
          <p:cNvPr id="13339" name="Picture 46"/>
          <p:cNvPicPr>
            <a:picLocks noChangeAspect="1" noChangeArrowheads="1"/>
          </p:cNvPicPr>
          <p:nvPr/>
        </p:nvPicPr>
        <p:blipFill>
          <a:blip r:embed="rId10"/>
          <a:srcRect/>
          <a:stretch>
            <a:fillRect/>
          </a:stretch>
        </p:blipFill>
        <p:spPr bwMode="auto">
          <a:xfrm>
            <a:off x="25941338" y="5948363"/>
            <a:ext cx="5524500" cy="4333875"/>
          </a:xfrm>
          <a:prstGeom prst="rect">
            <a:avLst/>
          </a:prstGeom>
          <a:noFill/>
          <a:ln w="9525">
            <a:noFill/>
            <a:miter lim="800000"/>
            <a:headEnd/>
            <a:tailEnd/>
          </a:ln>
        </p:spPr>
      </p:pic>
      <p:pic>
        <p:nvPicPr>
          <p:cNvPr id="13340" name="Picture 47"/>
          <p:cNvPicPr>
            <a:picLocks noChangeAspect="1" noChangeArrowheads="1"/>
          </p:cNvPicPr>
          <p:nvPr/>
        </p:nvPicPr>
        <p:blipFill>
          <a:blip r:embed="rId11"/>
          <a:srcRect/>
          <a:stretch>
            <a:fillRect/>
          </a:stretch>
        </p:blipFill>
        <p:spPr bwMode="auto">
          <a:xfrm>
            <a:off x="31851600" y="5948363"/>
            <a:ext cx="5356225" cy="4249737"/>
          </a:xfrm>
          <a:prstGeom prst="rect">
            <a:avLst/>
          </a:prstGeom>
          <a:noFill/>
          <a:ln w="9525">
            <a:noFill/>
            <a:miter lim="800000"/>
            <a:headEnd/>
            <a:tailEnd/>
          </a:ln>
        </p:spPr>
      </p:pic>
      <p:pic>
        <p:nvPicPr>
          <p:cNvPr id="13341" name="Picture 2"/>
          <p:cNvPicPr>
            <a:picLocks noChangeAspect="1" noChangeArrowheads="1"/>
          </p:cNvPicPr>
          <p:nvPr/>
        </p:nvPicPr>
        <p:blipFill>
          <a:blip r:embed="rId12"/>
          <a:srcRect/>
          <a:stretch>
            <a:fillRect/>
          </a:stretch>
        </p:blipFill>
        <p:spPr bwMode="auto">
          <a:xfrm>
            <a:off x="3540125" y="22002750"/>
            <a:ext cx="5838825" cy="3960813"/>
          </a:xfrm>
          <a:prstGeom prst="rect">
            <a:avLst/>
          </a:prstGeom>
          <a:noFill/>
          <a:ln w="9525">
            <a:noFill/>
            <a:miter lim="800000"/>
            <a:headEnd/>
            <a:tailEnd/>
          </a:ln>
        </p:spPr>
      </p:pic>
      <p:pic>
        <p:nvPicPr>
          <p:cNvPr id="13342" name="Picture 4" descr="Psychology of Design (PoD) Lab"/>
          <p:cNvPicPr>
            <a:picLocks noChangeAspect="1" noChangeArrowheads="1"/>
          </p:cNvPicPr>
          <p:nvPr/>
        </p:nvPicPr>
        <p:blipFill>
          <a:blip r:embed="rId13"/>
          <a:srcRect/>
          <a:stretch>
            <a:fillRect/>
          </a:stretch>
        </p:blipFill>
        <p:spPr bwMode="auto">
          <a:xfrm>
            <a:off x="0" y="31089600"/>
            <a:ext cx="5205413" cy="1295400"/>
          </a:xfrm>
          <a:prstGeom prst="rect">
            <a:avLst/>
          </a:prstGeom>
          <a:noFill/>
          <a:ln w="9525">
            <a:noFill/>
            <a:miter lim="800000"/>
            <a:headEnd/>
            <a:tailEnd/>
          </a:ln>
        </p:spPr>
      </p:pic>
      <p:sp>
        <p:nvSpPr>
          <p:cNvPr id="35" name="TextBox 34"/>
          <p:cNvSpPr txBox="1"/>
          <p:nvPr/>
        </p:nvSpPr>
        <p:spPr>
          <a:xfrm rot="16200000">
            <a:off x="30390307" y="7562056"/>
            <a:ext cx="3505200" cy="430213"/>
          </a:xfrm>
          <a:prstGeom prst="rect">
            <a:avLst/>
          </a:prstGeom>
          <a:noFill/>
        </p:spPr>
        <p:txBody>
          <a:bodyPr>
            <a:spAutoFit/>
          </a:bodyPr>
          <a:lstStyle/>
          <a:p>
            <a:pPr algn="ctr" defTabSz="4075572" fontAlgn="auto">
              <a:spcBef>
                <a:spcPts val="0"/>
              </a:spcBef>
              <a:spcAft>
                <a:spcPts val="0"/>
              </a:spcAft>
              <a:defRPr/>
            </a:pPr>
            <a:r>
              <a:rPr lang="en-US" sz="2200" dirty="0">
                <a:latin typeface="Times New Roman" pitchFamily="18" charset="0"/>
                <a:cs typeface="Times New Roman" pitchFamily="18" charset="0"/>
              </a:rPr>
              <a:t>Mean </a:t>
            </a:r>
            <a:r>
              <a:rPr lang="en-US" sz="2200" dirty="0">
                <a:latin typeface="+mj-lt"/>
                <a:cs typeface="Times New Roman" pitchFamily="18" charset="0"/>
              </a:rPr>
              <a:t>of</a:t>
            </a:r>
            <a:r>
              <a:rPr lang="en-US" sz="2200" dirty="0">
                <a:latin typeface="Times New Roman" pitchFamily="18" charset="0"/>
                <a:cs typeface="Times New Roman" pitchFamily="18" charset="0"/>
              </a:rPr>
              <a:t> selection </a:t>
            </a:r>
            <a:r>
              <a:rPr lang="en-US" sz="2200" dirty="0">
                <a:latin typeface="+mj-lt"/>
                <a:cs typeface="Times New Roman" pitchFamily="18" charset="0"/>
              </a:rPr>
              <a:t>time</a:t>
            </a:r>
            <a:r>
              <a:rPr lang="en-US" sz="2200" dirty="0">
                <a:latin typeface="Times New Roman" pitchFamily="18" charset="0"/>
                <a:cs typeface="Times New Roman" pitchFamily="18" charset="0"/>
              </a:rPr>
              <a:t> (ms)</a:t>
            </a:r>
          </a:p>
        </p:txBody>
      </p:sp>
      <p:sp>
        <p:nvSpPr>
          <p:cNvPr id="41" name="TextBox 40"/>
          <p:cNvSpPr txBox="1"/>
          <p:nvPr/>
        </p:nvSpPr>
        <p:spPr>
          <a:xfrm rot="16200000">
            <a:off x="24522907" y="7562056"/>
            <a:ext cx="3505200" cy="430213"/>
          </a:xfrm>
          <a:prstGeom prst="rect">
            <a:avLst/>
          </a:prstGeom>
          <a:noFill/>
        </p:spPr>
        <p:txBody>
          <a:bodyPr>
            <a:spAutoFit/>
          </a:bodyPr>
          <a:lstStyle/>
          <a:p>
            <a:pPr algn="ctr" defTabSz="4075572" fontAlgn="auto">
              <a:spcBef>
                <a:spcPts val="0"/>
              </a:spcBef>
              <a:spcAft>
                <a:spcPts val="0"/>
              </a:spcAft>
              <a:defRPr/>
            </a:pPr>
            <a:r>
              <a:rPr lang="en-US" sz="2200" dirty="0">
                <a:latin typeface="Times New Roman" pitchFamily="18" charset="0"/>
                <a:cs typeface="Times New Roman" pitchFamily="18" charset="0"/>
              </a:rPr>
              <a:t>Mean of </a:t>
            </a:r>
            <a:r>
              <a:rPr lang="en-US" sz="2200" dirty="0">
                <a:latin typeface="+mj-lt"/>
                <a:cs typeface="Times New Roman" pitchFamily="18" charset="0"/>
              </a:rPr>
              <a:t>distance</a:t>
            </a:r>
            <a:r>
              <a:rPr lang="en-US" sz="2200" dirty="0">
                <a:latin typeface="Times New Roman" pitchFamily="18" charset="0"/>
                <a:cs typeface="Times New Roman" pitchFamily="18" charset="0"/>
              </a:rPr>
              <a:t> (pixels)</a:t>
            </a:r>
          </a:p>
        </p:txBody>
      </p:sp>
      <p:sp>
        <p:nvSpPr>
          <p:cNvPr id="42" name="TextBox 41"/>
          <p:cNvSpPr txBox="1"/>
          <p:nvPr/>
        </p:nvSpPr>
        <p:spPr>
          <a:xfrm>
            <a:off x="27736800" y="9601200"/>
            <a:ext cx="3424238" cy="830263"/>
          </a:xfrm>
          <a:prstGeom prst="rect">
            <a:avLst/>
          </a:prstGeom>
          <a:noFill/>
        </p:spPr>
        <p:txBody>
          <a:bodyPr>
            <a:spAutoFit/>
          </a:bodyPr>
          <a:lstStyle/>
          <a:p>
            <a:pPr defTabSz="4075572" fontAlgn="auto">
              <a:spcBef>
                <a:spcPts val="0"/>
              </a:spcBef>
              <a:spcAft>
                <a:spcPts val="0"/>
              </a:spcAft>
              <a:defRPr/>
            </a:pPr>
            <a:r>
              <a:rPr lang="en-US" sz="2600" dirty="0">
                <a:latin typeface="Times New Roman" pitchFamily="18" charset="0"/>
                <a:cs typeface="Times New Roman" pitchFamily="18" charset="0"/>
              </a:rPr>
              <a:t>      </a:t>
            </a:r>
            <a:r>
              <a:rPr lang="en-US" sz="2200" dirty="0">
                <a:latin typeface="+mj-lt"/>
                <a:cs typeface="Times New Roman" pitchFamily="18" charset="0"/>
              </a:rPr>
              <a:t>Blur                  Clear</a:t>
            </a:r>
          </a:p>
          <a:p>
            <a:pPr defTabSz="4075572" fontAlgn="auto">
              <a:spcBef>
                <a:spcPts val="0"/>
              </a:spcBef>
              <a:spcAft>
                <a:spcPts val="0"/>
              </a:spcAft>
              <a:defRPr/>
            </a:pPr>
            <a:r>
              <a:rPr lang="en-US" sz="2200" dirty="0">
                <a:latin typeface="+mj-lt"/>
                <a:cs typeface="Times New Roman" pitchFamily="18" charset="0"/>
              </a:rPr>
              <a:t>        Error bars: +/- 1 SE</a:t>
            </a:r>
          </a:p>
        </p:txBody>
      </p:sp>
      <p:sp>
        <p:nvSpPr>
          <p:cNvPr id="43" name="TextBox 42"/>
          <p:cNvSpPr txBox="1"/>
          <p:nvPr/>
        </p:nvSpPr>
        <p:spPr>
          <a:xfrm>
            <a:off x="33685163" y="9609138"/>
            <a:ext cx="3424237" cy="830262"/>
          </a:xfrm>
          <a:prstGeom prst="rect">
            <a:avLst/>
          </a:prstGeom>
          <a:noFill/>
        </p:spPr>
        <p:txBody>
          <a:bodyPr>
            <a:spAutoFit/>
          </a:bodyPr>
          <a:lstStyle/>
          <a:p>
            <a:pPr defTabSz="4075572" fontAlgn="auto">
              <a:spcBef>
                <a:spcPts val="0"/>
              </a:spcBef>
              <a:spcAft>
                <a:spcPts val="0"/>
              </a:spcAft>
              <a:defRPr/>
            </a:pPr>
            <a:r>
              <a:rPr lang="en-US" sz="2600" dirty="0">
                <a:latin typeface="+mj-lt"/>
                <a:cs typeface="Times New Roman" pitchFamily="18" charset="0"/>
              </a:rPr>
              <a:t>      </a:t>
            </a:r>
            <a:r>
              <a:rPr lang="en-US" sz="2200" dirty="0">
                <a:latin typeface="+mj-lt"/>
                <a:cs typeface="Times New Roman" pitchFamily="18" charset="0"/>
              </a:rPr>
              <a:t>Blur                Clear</a:t>
            </a:r>
          </a:p>
          <a:p>
            <a:pPr defTabSz="4075572" fontAlgn="auto">
              <a:spcBef>
                <a:spcPts val="0"/>
              </a:spcBef>
              <a:spcAft>
                <a:spcPts val="0"/>
              </a:spcAft>
              <a:defRPr/>
            </a:pPr>
            <a:r>
              <a:rPr lang="en-US" sz="2200" dirty="0">
                <a:latin typeface="+mj-lt"/>
                <a:cs typeface="Times New Roman" pitchFamily="18" charset="0"/>
              </a:rPr>
              <a:t>       Error bars: +/- 1 SE</a:t>
            </a:r>
          </a:p>
        </p:txBody>
      </p:sp>
      <p:sp>
        <p:nvSpPr>
          <p:cNvPr id="13347" name="TextBox 49"/>
          <p:cNvSpPr txBox="1">
            <a:spLocks noChangeArrowheads="1"/>
          </p:cNvSpPr>
          <p:nvPr/>
        </p:nvSpPr>
        <p:spPr bwMode="auto">
          <a:xfrm>
            <a:off x="914400" y="26060400"/>
            <a:ext cx="10591800" cy="1200150"/>
          </a:xfrm>
          <a:prstGeom prst="rect">
            <a:avLst/>
          </a:prstGeom>
          <a:noFill/>
          <a:ln w="9525">
            <a:noFill/>
            <a:miter lim="800000"/>
            <a:headEnd/>
            <a:tailEnd/>
          </a:ln>
        </p:spPr>
        <p:txBody>
          <a:bodyPr>
            <a:spAutoFit/>
          </a:bodyPr>
          <a:lstStyle/>
          <a:p>
            <a:r>
              <a:rPr lang="en-US" sz="3600">
                <a:latin typeface="Calibri" pitchFamily="34" charset="0"/>
              </a:rPr>
              <a:t>Figure 2: </a:t>
            </a:r>
            <a:r>
              <a:rPr lang="en-US" sz="3600" i="1">
                <a:latin typeface="Calibri" pitchFamily="34" charset="0"/>
              </a:rPr>
              <a:t>Screenshot of Stompernet Scrutinizer foveal gaze viewer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1768</TotalTime>
  <Words>755</Words>
  <Application>Microsoft Office PowerPoint</Application>
  <PresentationFormat>Custom</PresentationFormat>
  <Paragraphs>46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Effect of Opacity of Stimulus in Deployment of Interest in an Interface Sujoy Kumar Chowdhury &amp; Jeremiah D. Still Missouri Western State University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Human Centered Notifications Joseph E. Grgic, Chris Masciocchi, Jeremiah Still Missouri Western State University</dc:title>
  <dc:creator>humanfactors1</dc:creator>
  <cp:lastModifiedBy>Arizona2</cp:lastModifiedBy>
  <cp:revision>350</cp:revision>
  <dcterms:created xsi:type="dcterms:W3CDTF">2010-03-18T21:33:20Z</dcterms:created>
  <dcterms:modified xsi:type="dcterms:W3CDTF">2011-02-16T03:13:09Z</dcterms:modified>
</cp:coreProperties>
</file>