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9" r:id="rId11"/>
    <p:sldId id="272" r:id="rId12"/>
    <p:sldId id="258" r:id="rId13"/>
    <p:sldId id="265" r:id="rId14"/>
    <p:sldId id="270" r:id="rId15"/>
    <p:sldId id="271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88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0B2F-F13E-4CED-9F15-5582036E4E03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3ECE-B319-4833-8764-C68F3726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ECE-B319-4833-8764-C68F372601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Static</a:t>
            </a:r>
            <a:r>
              <a:rPr lang="en-US" baseline="0" smtClean="0"/>
              <a:t> screen shots, predict that motion will pull attention, but banner blindness will still occur regardless.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ECE-B319-4833-8764-C68F372601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this, we divided the number of fixations</a:t>
            </a:r>
            <a:r>
              <a:rPr lang="en-US" baseline="0" dirty="0" smtClean="0"/>
              <a:t> by the area of the </a:t>
            </a:r>
            <a:r>
              <a:rPr lang="en-US" baseline="0" dirty="0" err="1" smtClean="0"/>
              <a:t>lookzone</a:t>
            </a:r>
            <a:r>
              <a:rPr lang="en-US" baseline="0" dirty="0" smtClean="0"/>
              <a:t>, taken from the screen shot of the full webpage.</a:t>
            </a:r>
            <a:br>
              <a:rPr lang="en-US" baseline="0" dirty="0" smtClean="0"/>
            </a:br>
            <a:r>
              <a:rPr lang="en-US" baseline="0" dirty="0" smtClean="0"/>
              <a:t>Notice two number fours, these </a:t>
            </a:r>
            <a:r>
              <a:rPr lang="en-US" baseline="0" dirty="0" err="1" smtClean="0"/>
              <a:t>lookzones</a:t>
            </a:r>
            <a:r>
              <a:rPr lang="en-US" baseline="0" dirty="0" smtClean="0"/>
              <a:t> tied for number of fixations over area. (less than .01 difference, take notice of graph later)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ECE-B319-4833-8764-C68F372601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ECE-B319-4833-8764-C68F372601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get this, we divided the number of fixations</a:t>
            </a:r>
            <a:r>
              <a:rPr lang="en-US" baseline="0" smtClean="0"/>
              <a:t> by the area of the lookzone, taken from the screen shot of the full webpage.</a:t>
            </a:r>
            <a:br>
              <a:rPr lang="en-US" baseline="0" smtClean="0"/>
            </a:br>
            <a:r>
              <a:rPr lang="en-US" baseline="0" smtClean="0"/>
              <a:t>Notice two number fours, these lookzones tied for number of fixations over area. (less than .01 difference, take notice of graph later)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ECE-B319-4833-8764-C68F372601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4B5221-6FC8-46F6-91AB-98FFBE77E6C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4F0D40-7A17-4EE2-ACF0-8682383A8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33794" name="Picture 2" descr="Psychology of Design La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6459826"/>
            <a:ext cx="1600200" cy="3981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543800" cy="14721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Eye Tracking: St. Joe Channel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1"/>
            <a:ext cx="72390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Sujoy</a:t>
            </a:r>
            <a:r>
              <a:rPr lang="en-US" dirty="0" smtClean="0"/>
              <a:t> Kumar </a:t>
            </a:r>
            <a:r>
              <a:rPr lang="en-US" dirty="0" err="1" smtClean="0"/>
              <a:t>Chowdhury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Victoria Rodgers</a:t>
            </a:r>
          </a:p>
          <a:p>
            <a:pPr algn="ctr"/>
            <a:r>
              <a:rPr lang="en-US" dirty="0" smtClean="0"/>
              <a:t>Missouri Western State University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Time Spent in </a:t>
            </a:r>
            <a:r>
              <a:rPr lang="en-US" dirty="0" err="1" smtClean="0"/>
              <a:t>Adzones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43000" y="304800"/>
            <a:ext cx="1752600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of </a:t>
            </a:r>
            <a:r>
              <a:rPr lang="en-US" b="1" dirty="0" err="1" smtClean="0"/>
              <a:t>Adzones</a:t>
            </a:r>
            <a:r>
              <a:rPr lang="en-US" b="1" dirty="0" smtClean="0"/>
              <a:t> (based on average time spent)</a:t>
            </a:r>
            <a:endParaRPr lang="en-US" b="1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19200" y="1879463"/>
          <a:ext cx="1600200" cy="2997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619897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/>
                </a:tc>
              </a:tr>
              <a:tr h="37070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R12A</a:t>
                      </a: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#2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L4A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C1A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R11A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+mn-lt"/>
                        </a:rPr>
                        <a:t>#5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L5A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L3A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6" name="Picture 25" descr="St Joe 12 Feb 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04800"/>
            <a:ext cx="4818662" cy="59839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99462" y="381000"/>
            <a:ext cx="1143000" cy="990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42462" y="381000"/>
            <a:ext cx="35052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2462" y="990600"/>
            <a:ext cx="3505200" cy="304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9462" y="1371600"/>
            <a:ext cx="1066800" cy="1600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2462" y="1371600"/>
            <a:ext cx="2667000" cy="1981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99462" y="3048000"/>
            <a:ext cx="1066800" cy="381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99462" y="3581400"/>
            <a:ext cx="1066800" cy="914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99462" y="4572000"/>
            <a:ext cx="1066800" cy="1295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42462" y="3429000"/>
            <a:ext cx="2667000" cy="1447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42462" y="5029200"/>
            <a:ext cx="2667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85662" y="1371600"/>
            <a:ext cx="762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85662" y="1981200"/>
            <a:ext cx="762000" cy="289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99462" y="6019800"/>
            <a:ext cx="4706338" cy="228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3675662" y="3581400"/>
            <a:ext cx="838200" cy="838200"/>
          </a:xfrm>
          <a:prstGeom prst="star5">
            <a:avLst>
              <a:gd name="adj" fmla="val 30772"/>
              <a:gd name="hf" fmla="val 105146"/>
              <a:gd name="vf" fmla="val 110557"/>
            </a:avLst>
          </a:prstGeom>
          <a:solidFill>
            <a:srgbClr val="FFC000">
              <a:alpha val="7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3675662" y="4800600"/>
            <a:ext cx="838200" cy="838200"/>
          </a:xfrm>
          <a:prstGeom prst="star5">
            <a:avLst>
              <a:gd name="adj" fmla="val 32161"/>
              <a:gd name="hf" fmla="val 105146"/>
              <a:gd name="vf" fmla="val 110557"/>
            </a:avLst>
          </a:prstGeom>
          <a:solidFill>
            <a:srgbClr val="FFC000">
              <a:alpha val="25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7485662" y="1219200"/>
            <a:ext cx="838200" cy="838200"/>
          </a:xfrm>
          <a:prstGeom prst="star5">
            <a:avLst>
              <a:gd name="adj" fmla="val 30772"/>
              <a:gd name="hf" fmla="val 105146"/>
              <a:gd name="vf" fmla="val 110557"/>
            </a:avLst>
          </a:prstGeom>
          <a:solidFill>
            <a:srgbClr val="FFC000">
              <a:alpha val="35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3675662" y="2819400"/>
            <a:ext cx="838200" cy="838200"/>
          </a:xfrm>
          <a:prstGeom prst="star5">
            <a:avLst>
              <a:gd name="adj" fmla="val 30772"/>
              <a:gd name="hf" fmla="val 105146"/>
              <a:gd name="vf" fmla="val 110557"/>
            </a:avLst>
          </a:prstGeom>
          <a:solidFill>
            <a:srgbClr val="FFC000">
              <a:alpha val="15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6324600" y="381000"/>
            <a:ext cx="838200" cy="838200"/>
          </a:xfrm>
          <a:prstGeom prst="star5">
            <a:avLst>
              <a:gd name="adj" fmla="val 30772"/>
              <a:gd name="hf" fmla="val 105146"/>
              <a:gd name="vf" fmla="val 110557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8" name="5-Point Star 67"/>
          <p:cNvSpPr/>
          <p:nvPr/>
        </p:nvSpPr>
        <p:spPr>
          <a:xfrm>
            <a:off x="7485662" y="2801779"/>
            <a:ext cx="838200" cy="838200"/>
          </a:xfrm>
          <a:prstGeom prst="star5">
            <a:avLst>
              <a:gd name="adj" fmla="val 30772"/>
              <a:gd name="hf" fmla="val 105146"/>
              <a:gd name="vf" fmla="val 110557"/>
            </a:avLst>
          </a:prstGeom>
          <a:solidFill>
            <a:srgbClr val="FFC000">
              <a:alpha val="95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4262" y="9906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L1C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04262" y="2438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L2C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04262" y="32766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L3A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4262" y="41910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L4A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04262" y="5486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L5A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67400" y="533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C1A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5462" y="11430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C2C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85462" y="2438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C3C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85462" y="42672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C4C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85462" y="5486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C5C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14262" y="1676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R11A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14262" y="3487579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R12A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10600" y="3030379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R1A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4" name="Right Brace 83"/>
          <p:cNvSpPr/>
          <p:nvPr/>
        </p:nvSpPr>
        <p:spPr>
          <a:xfrm>
            <a:off x="8323862" y="1371600"/>
            <a:ext cx="228600" cy="3505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Time Spent in </a:t>
            </a:r>
            <a:r>
              <a:rPr lang="en-US" smtClean="0"/>
              <a:t>Lookzones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867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R1A </a:t>
            </a:r>
            <a:r>
              <a:rPr lang="en-US" dirty="0" smtClean="0"/>
              <a:t>covers the same area jointly covered by R11A and R12A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631" y="1371601"/>
            <a:ext cx="657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152400"/>
            <a:ext cx="25908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Combined ranking of look zones</a:t>
            </a:r>
          </a:p>
          <a:p>
            <a:r>
              <a:rPr lang="en-US" b="1" dirty="0" smtClean="0"/>
              <a:t>(based on average time spent)</a:t>
            </a:r>
            <a:endParaRPr lang="en-US" b="1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447800" y="1447800"/>
          <a:ext cx="1828800" cy="522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657569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/>
                </a:tc>
              </a:tr>
              <a:tr h="409228">
                <a:tc>
                  <a:txBody>
                    <a:bodyPr/>
                    <a:lstStyle/>
                    <a:p>
                      <a:r>
                        <a:rPr lang="en-US" dirty="0" smtClean="0"/>
                        <a:t>#01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C3C</a:t>
                      </a: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C4C</a:t>
                      </a: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L1C</a:t>
                      </a: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C5C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smtClean="0"/>
                        <a:t>#05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L2C</a:t>
                      </a: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smtClean="0"/>
                        <a:t>#06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R12A</a:t>
                      </a: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L4A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C1A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97988">
                <a:tc>
                  <a:txBody>
                    <a:bodyPr/>
                    <a:lstStyle/>
                    <a:p>
                      <a:r>
                        <a:rPr lang="en-US" dirty="0" smtClean="0"/>
                        <a:t>#09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R11A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smtClean="0"/>
                        <a:t>#10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L5A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C2C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5753">
                <a:tc>
                  <a:txBody>
                    <a:bodyPr/>
                    <a:lstStyle/>
                    <a:p>
                      <a:r>
                        <a:rPr lang="en-US" dirty="0" smtClean="0"/>
                        <a:t>#12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L3A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38" name="Picture 37" descr="St Joe Channel Lookzone Rankin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76200"/>
            <a:ext cx="5410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/>
          <a:lstStyle/>
          <a:p>
            <a:r>
              <a:rPr lang="en-US" dirty="0" smtClean="0"/>
              <a:t>R1A, R11A and R12A </a:t>
            </a:r>
            <a:r>
              <a:rPr lang="en-US" dirty="0" err="1" smtClean="0"/>
              <a:t>Lookzones</a:t>
            </a:r>
            <a:endParaRPr lang="en-US" dirty="0"/>
          </a:p>
        </p:txBody>
      </p:sp>
      <p:pic>
        <p:nvPicPr>
          <p:cNvPr id="4" name="Picture 3" descr="St Joe Channel R1 Split vs Combined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761999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in time spent not significant enough to establish a new differential pricing model solely based on attention</a:t>
            </a:r>
          </a:p>
          <a:p>
            <a:r>
              <a:rPr lang="en-US" dirty="0" smtClean="0"/>
              <a:t>Premium pricing is justified when look-zones are split (R1A)</a:t>
            </a:r>
          </a:p>
          <a:p>
            <a:r>
              <a:rPr lang="en-US" dirty="0" smtClean="0"/>
              <a:t>Visual enhancement needed for L3A </a:t>
            </a:r>
            <a:r>
              <a:rPr lang="en-US" dirty="0" err="1" smtClean="0"/>
              <a:t>lookzone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1447800" cy="4267200"/>
          </a:xfrm>
        </p:spPr>
        <p:txBody>
          <a:bodyPr>
            <a:normAutofit fontScale="92500" lnSpcReduction="20000"/>
          </a:bodyPr>
          <a:lstStyle/>
          <a:p>
            <a:pPr fontAlgn="b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$$$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R12A</a:t>
            </a:r>
            <a:br>
              <a:rPr lang="en-US" sz="2400" dirty="0" smtClean="0"/>
            </a:br>
            <a:r>
              <a:rPr lang="en-US" sz="2400" dirty="0" smtClean="0"/>
              <a:t>L4A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$$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C1A</a:t>
            </a:r>
          </a:p>
          <a:p>
            <a:pPr fontAlgn="b">
              <a:buNone/>
            </a:pPr>
            <a:r>
              <a:rPr lang="en-US" sz="2400" dirty="0" smtClean="0"/>
              <a:t>    R11A</a:t>
            </a:r>
          </a:p>
          <a:p>
            <a:pPr fontAlgn="b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$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L5A</a:t>
            </a:r>
          </a:p>
          <a:p>
            <a:pPr fontAlgn="b">
              <a:buNone/>
            </a:pPr>
            <a:r>
              <a:rPr lang="en-US" sz="2400" dirty="0" smtClean="0"/>
              <a:t>    L3A</a:t>
            </a:r>
          </a:p>
          <a:p>
            <a:pPr fontAlgn="t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" name="Picture 3" descr="St Joe 12 Feb 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6138" y="457200"/>
            <a:ext cx="4818662" cy="5983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1143000" cy="990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L1C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57200"/>
            <a:ext cx="3505200" cy="609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C1A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143000"/>
            <a:ext cx="3505200" cy="304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C2C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524000"/>
            <a:ext cx="1066800" cy="1600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L2C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524000"/>
            <a:ext cx="2667000" cy="1981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C3C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200400"/>
            <a:ext cx="1066800" cy="381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L3A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3733800"/>
            <a:ext cx="1066800" cy="914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L4A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724400"/>
            <a:ext cx="1066800" cy="1295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L5A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3581400"/>
            <a:ext cx="2667000" cy="1447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C4C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5181600"/>
            <a:ext cx="2667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C5C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1524000"/>
            <a:ext cx="762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tx1"/>
                </a:solidFill>
              </a:rPr>
              <a:t>R11A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2133600"/>
            <a:ext cx="762000" cy="289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tx1"/>
                </a:solidFill>
              </a:rPr>
              <a:t>R12A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6172200"/>
            <a:ext cx="4724400" cy="228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C6C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924800" y="1752600"/>
            <a:ext cx="381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19" name="Rectangle 18"/>
          <p:cNvSpPr/>
          <p:nvPr/>
        </p:nvSpPr>
        <p:spPr>
          <a:xfrm>
            <a:off x="8229600" y="1524000"/>
            <a:ext cx="838200" cy="3505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R1A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1524000"/>
            <a:ext cx="2667000" cy="1981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3581400"/>
            <a:ext cx="2667000" cy="1447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0" y="5181600"/>
            <a:ext cx="2667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6172200"/>
            <a:ext cx="472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0400" y="1524000"/>
            <a:ext cx="1066800" cy="1600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57200"/>
            <a:ext cx="1143000" cy="99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3400" y="1143000"/>
            <a:ext cx="35052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43000" y="304800"/>
            <a:ext cx="1752600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 of </a:t>
            </a:r>
            <a:r>
              <a:rPr lang="en-US" b="1" dirty="0" err="1" smtClean="0"/>
              <a:t>Adzones</a:t>
            </a:r>
            <a:r>
              <a:rPr lang="en-US" b="1" dirty="0" smtClean="0"/>
              <a:t> (based on average time spent)</a:t>
            </a:r>
            <a:endParaRPr lang="en-US" b="1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19200" y="1879463"/>
          <a:ext cx="1600200" cy="2997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619897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/>
                </a:tc>
              </a:tr>
              <a:tr h="37070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R12A</a:t>
                      </a: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#2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L4A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C1A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R11A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+mn-lt"/>
                        </a:rPr>
                        <a:t>#5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L5A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4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#6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L3A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48" name="Picture 47" descr="St Joe 12 Feb 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3738" y="304800"/>
            <a:ext cx="4818662" cy="59839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048000" y="304800"/>
            <a:ext cx="1143000" cy="990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L1C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1000" y="304800"/>
            <a:ext cx="3505200" cy="609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C1A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91000" y="990600"/>
            <a:ext cx="3505200" cy="304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C2C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48000" y="1371600"/>
            <a:ext cx="1066800" cy="1600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L2C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91000" y="1371600"/>
            <a:ext cx="2667000" cy="1981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smtClean="0">
                <a:solidFill>
                  <a:schemeClr val="tx1"/>
                </a:solidFill>
              </a:rPr>
              <a:t>C3C</a:t>
            </a:r>
            <a:endParaRPr lang="en-US" sz="2800" b="1" smtClean="0">
              <a:solidFill>
                <a:schemeClr val="tx1"/>
              </a:solidFill>
            </a:endParaRPr>
          </a:p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48000" y="3048000"/>
            <a:ext cx="1066800" cy="381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L3A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48000" y="3581400"/>
            <a:ext cx="1066800" cy="914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L4A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48000" y="4572000"/>
            <a:ext cx="1066800" cy="1295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L5A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91000" y="3429000"/>
            <a:ext cx="2667000" cy="1447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C4C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91000" y="5029200"/>
            <a:ext cx="2667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C5C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34200" y="1371600"/>
            <a:ext cx="762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tx1"/>
                </a:solidFill>
              </a:rPr>
              <a:t>R11A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34200" y="1981200"/>
            <a:ext cx="762000" cy="289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tx1"/>
                </a:solidFill>
              </a:rPr>
              <a:t>R12A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48000" y="6019800"/>
            <a:ext cx="4724400" cy="228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C6C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2" name="Right Brace 61"/>
          <p:cNvSpPr/>
          <p:nvPr/>
        </p:nvSpPr>
        <p:spPr>
          <a:xfrm>
            <a:off x="7772400" y="1600200"/>
            <a:ext cx="381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63" name="Rectangle 62"/>
          <p:cNvSpPr/>
          <p:nvPr/>
        </p:nvSpPr>
        <p:spPr>
          <a:xfrm>
            <a:off x="8229600" y="1371600"/>
            <a:ext cx="762000" cy="3505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R1A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5562600" y="228600"/>
            <a:ext cx="762000" cy="762000"/>
          </a:xfrm>
          <a:prstGeom prst="star5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" name="5-Point Star 80"/>
          <p:cNvSpPr/>
          <p:nvPr/>
        </p:nvSpPr>
        <p:spPr>
          <a:xfrm>
            <a:off x="6934200" y="1219200"/>
            <a:ext cx="762000" cy="762000"/>
          </a:xfrm>
          <a:prstGeom prst="star5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200400" y="4800600"/>
            <a:ext cx="762000" cy="762000"/>
          </a:xfrm>
          <a:prstGeom prst="star5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934200" y="2819400"/>
            <a:ext cx="762000" cy="762000"/>
          </a:xfrm>
          <a:prstGeom prst="star5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3200400" y="3657600"/>
            <a:ext cx="762000" cy="762000"/>
          </a:xfrm>
          <a:prstGeom prst="star5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200400" y="2819400"/>
            <a:ext cx="762000" cy="762000"/>
          </a:xfrm>
          <a:prstGeom prst="star5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6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Ad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study was to discover which ad panels people were most likely to look at within the webpage.</a:t>
            </a:r>
          </a:p>
          <a:p>
            <a:r>
              <a:rPr lang="en-US" dirty="0" smtClean="0"/>
              <a:t>The panels were compared and ranked based on time spent on each ad to justify any differential pricing.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447800"/>
            <a:ext cx="6565392" cy="47396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Nine participants</a:t>
            </a:r>
          </a:p>
          <a:p>
            <a:r>
              <a:rPr lang="en-US" dirty="0" smtClean="0"/>
              <a:t>Preparation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IRB approval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Recruitment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Eye tracker set-up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Lookzone</a:t>
            </a:r>
            <a:r>
              <a:rPr lang="en-US" dirty="0" smtClean="0"/>
              <a:t> creation</a:t>
            </a:r>
          </a:p>
          <a:p>
            <a:r>
              <a:rPr lang="en-US" dirty="0" smtClean="0"/>
              <a:t>Steps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Calibration of eyes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Task: Look like free ‘surfing”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IMG_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2973659" cy="1981200"/>
          </a:xfrm>
        </p:spPr>
      </p:pic>
      <p:pic>
        <p:nvPicPr>
          <p:cNvPr id="6" name="Picture 5" descr="9 targ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657600"/>
            <a:ext cx="2971800" cy="2133600"/>
          </a:xfrm>
          <a:prstGeom prst="rect">
            <a:avLst/>
          </a:prstGeom>
        </p:spPr>
      </p:pic>
      <p:pic>
        <p:nvPicPr>
          <p:cNvPr id="7" name="Picture 6" descr="St Joe 4 Feb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657600"/>
            <a:ext cx="2971800" cy="2228850"/>
          </a:xfrm>
          <a:prstGeom prst="rect">
            <a:avLst/>
          </a:prstGeom>
        </p:spPr>
      </p:pic>
      <p:pic>
        <p:nvPicPr>
          <p:cNvPr id="8" name="Picture 7" descr="St Joe 4 Feb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657600"/>
            <a:ext cx="2895600" cy="2171700"/>
          </a:xfrm>
          <a:prstGeom prst="rect">
            <a:avLst/>
          </a:prstGeom>
        </p:spPr>
      </p:pic>
      <p:pic>
        <p:nvPicPr>
          <p:cNvPr id="9" name="Picture 8" descr="St Joe Channel Feb 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3657600"/>
            <a:ext cx="2451989" cy="2438400"/>
          </a:xfrm>
          <a:prstGeom prst="rect">
            <a:avLst/>
          </a:prstGeom>
        </p:spPr>
      </p:pic>
      <p:pic>
        <p:nvPicPr>
          <p:cNvPr id="10" name="Picture 9" descr="St Joe 12 Feb 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581400"/>
            <a:ext cx="2971800" cy="2228850"/>
          </a:xfrm>
          <a:prstGeom prst="rect">
            <a:avLst/>
          </a:prstGeom>
        </p:spPr>
      </p:pic>
      <p:pic>
        <p:nvPicPr>
          <p:cNvPr id="11" name="Picture 10" descr="St Joe 12 Feb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657600"/>
            <a:ext cx="29972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304800"/>
            <a:ext cx="15240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Naming scheme of </a:t>
            </a:r>
            <a:r>
              <a:rPr lang="en-US" sz="2000" b="1" dirty="0" err="1" smtClean="0"/>
              <a:t>Lookzones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1600200"/>
            <a:ext cx="16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Letter key: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Prefix:</a:t>
            </a:r>
            <a:br>
              <a:rPr lang="en-US" sz="2000" smtClean="0"/>
            </a:br>
            <a:r>
              <a:rPr lang="en-US" sz="2000" smtClean="0"/>
              <a:t>L- Left</a:t>
            </a:r>
            <a:br>
              <a:rPr lang="en-US" sz="2000" smtClean="0"/>
            </a:br>
            <a:r>
              <a:rPr lang="en-US" sz="2000" smtClean="0"/>
              <a:t>C- Center</a:t>
            </a:r>
            <a:br>
              <a:rPr lang="en-US" sz="2000" smtClean="0"/>
            </a:br>
            <a:r>
              <a:rPr lang="en-US" sz="2000" smtClean="0"/>
              <a:t>R- Right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Suffix</a:t>
            </a:r>
            <a:br>
              <a:rPr lang="en-US" sz="2000" smtClean="0"/>
            </a:br>
            <a:r>
              <a:rPr lang="en-US" sz="2000" smtClean="0"/>
              <a:t>A- Ad</a:t>
            </a:r>
            <a:br>
              <a:rPr lang="en-US" sz="2000" smtClean="0"/>
            </a:br>
            <a:r>
              <a:rPr lang="en-US" sz="2000" smtClean="0"/>
              <a:t>C- Content</a:t>
            </a:r>
            <a:endParaRPr lang="en-US" sz="2000" dirty="0"/>
          </a:p>
        </p:txBody>
      </p:sp>
      <p:pic>
        <p:nvPicPr>
          <p:cNvPr id="22" name="Picture 21" descr="St Joe 12 Feb 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04800"/>
            <a:ext cx="4818662" cy="59839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99462" y="381000"/>
            <a:ext cx="1143000" cy="990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2462" y="381000"/>
            <a:ext cx="35052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42462" y="990600"/>
            <a:ext cx="3505200" cy="304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99462" y="1371600"/>
            <a:ext cx="1066800" cy="1600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42462" y="1371600"/>
            <a:ext cx="2667000" cy="1981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99462" y="3048000"/>
            <a:ext cx="1066800" cy="381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99462" y="3581400"/>
            <a:ext cx="1066800" cy="914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9462" y="4572000"/>
            <a:ext cx="1066800" cy="1295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42462" y="3429000"/>
            <a:ext cx="2667000" cy="14478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2462" y="5029200"/>
            <a:ext cx="2667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85662" y="1371600"/>
            <a:ext cx="762000" cy="5334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85662" y="1981200"/>
            <a:ext cx="762000" cy="289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99462" y="6019800"/>
            <a:ext cx="4706338" cy="228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04262" y="9906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L1C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04262" y="2438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L2C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04262" y="32766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L3A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4262" y="41910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L4A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4262" y="5486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L5A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7400" y="533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C1A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5462" y="11430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C2C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5462" y="2438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C3C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5462" y="42672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C4C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5462" y="5486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C5C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14262" y="1676400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R11A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14262" y="3487579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R12A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0600" y="3030379"/>
            <a:ext cx="3810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R1A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>
            <a:off x="8323862" y="1371600"/>
            <a:ext cx="228600" cy="3505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1 (Top View): Spot-light Graph</a:t>
            </a:r>
            <a:endParaRPr lang="en-US" dirty="0"/>
          </a:p>
        </p:txBody>
      </p:sp>
      <p:pic>
        <p:nvPicPr>
          <p:cNvPr id="7" name="Content Placeholder 6" descr="Copy of 100225 Multi 6 subjects spotlight Sl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858000" cy="4949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Slide 2 (Bottom View</a:t>
            </a:r>
            <a:r>
              <a:rPr lang="en-US" dirty="0" smtClean="0"/>
              <a:t>): </a:t>
            </a:r>
            <a:r>
              <a:rPr lang="en-US" smtClean="0"/>
              <a:t>Spot-light Graph</a:t>
            </a:r>
            <a:endParaRPr lang="en-US" dirty="0"/>
          </a:p>
        </p:txBody>
      </p:sp>
      <p:pic>
        <p:nvPicPr>
          <p:cNvPr id="4" name="Content Placeholder 3" descr="Copy of 100225 Multi 6 subjects spotlight 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6858000" cy="4949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Slide 3 (Full View</a:t>
            </a:r>
            <a:r>
              <a:rPr lang="en-US" dirty="0" smtClean="0"/>
              <a:t>): </a:t>
            </a:r>
            <a:r>
              <a:rPr lang="en-US" smtClean="0"/>
              <a:t>Spot-light Graph</a:t>
            </a:r>
            <a:endParaRPr lang="en-US" dirty="0"/>
          </a:p>
        </p:txBody>
      </p:sp>
      <p:pic>
        <p:nvPicPr>
          <p:cNvPr id="4" name="Content Placeholder 3" descr="Copy of 100225 Multi 6 subjects spotlight Slid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6656245" cy="4797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Slide 4 (Top view 2</a:t>
            </a:r>
            <a:r>
              <a:rPr lang="en-US" baseline="30000" smtClean="0"/>
              <a:t>nd</a:t>
            </a:r>
            <a:r>
              <a:rPr lang="en-US" smtClean="0"/>
              <a:t> Time): Spot-light Graph</a:t>
            </a:r>
            <a:endParaRPr lang="en-US" dirty="0"/>
          </a:p>
        </p:txBody>
      </p:sp>
      <p:pic>
        <p:nvPicPr>
          <p:cNvPr id="4" name="Content Placeholder 3" descr="Copy of 100225 Multi 6 subjects spotlight Slid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6767191" cy="487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5 (Bottom View 2</a:t>
            </a:r>
            <a:r>
              <a:rPr lang="en-US" baseline="30000" dirty="0" smtClean="0"/>
              <a:t>nd</a:t>
            </a:r>
            <a:r>
              <a:rPr lang="en-US" dirty="0" smtClean="0"/>
              <a:t> time): Spot-light Graph</a:t>
            </a:r>
            <a:endParaRPr lang="en-US" dirty="0"/>
          </a:p>
        </p:txBody>
      </p:sp>
      <p:pic>
        <p:nvPicPr>
          <p:cNvPr id="4" name="Content Placeholder 3" descr="Copy of 100225 Multi 6 subjects spotlight Slid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6284" y="1447801"/>
            <a:ext cx="677590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3045</TotalTime>
  <Words>456</Words>
  <Application>Microsoft Office PowerPoint</Application>
  <PresentationFormat>On-screen Show (4:3)</PresentationFormat>
  <Paragraphs>170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Eye Tracking: St. Joe Channel Website</vt:lpstr>
      <vt:lpstr>Comparing Ad Panels</vt:lpstr>
      <vt:lpstr>Method</vt:lpstr>
      <vt:lpstr>Slide 4</vt:lpstr>
      <vt:lpstr>Slide 1 (Top View): Spot-light Graph</vt:lpstr>
      <vt:lpstr>Slide 2 (Bottom View): Spot-light Graph</vt:lpstr>
      <vt:lpstr>Slide 3 (Full View): Spot-light Graph</vt:lpstr>
      <vt:lpstr>Slide 4 (Top view 2nd Time): Spot-light Graph</vt:lpstr>
      <vt:lpstr>Slide 5 (Bottom View 2nd time): Spot-light Graph</vt:lpstr>
      <vt:lpstr>Average Time Spent in Adzones</vt:lpstr>
      <vt:lpstr>Slide 11</vt:lpstr>
      <vt:lpstr>Average Time Spent in Lookzones </vt:lpstr>
      <vt:lpstr>Slide 13</vt:lpstr>
      <vt:lpstr>R1A, R11A and R12A Lookzones</vt:lpstr>
      <vt:lpstr>Recommendations</vt:lpstr>
      <vt:lpstr>Slide 16</vt:lpstr>
      <vt:lpstr>Slide 17</vt:lpstr>
    </vt:vector>
  </TitlesOfParts>
  <Company>MWSU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of St Joe Channel Website</dc:title>
  <dc:creator>mwuser</dc:creator>
  <cp:lastModifiedBy>Arizona2</cp:lastModifiedBy>
  <cp:revision>178</cp:revision>
  <dcterms:created xsi:type="dcterms:W3CDTF">2010-02-12T19:48:52Z</dcterms:created>
  <dcterms:modified xsi:type="dcterms:W3CDTF">2011-02-16T07:12:03Z</dcterms:modified>
</cp:coreProperties>
</file>